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bookmarkIdSeed="2">
  <p:sldMasterIdLst>
    <p:sldMasterId id="2147483651" r:id="rId1"/>
  </p:sldMasterIdLst>
  <p:notesMasterIdLst>
    <p:notesMasterId r:id="rId24"/>
  </p:notesMasterIdLst>
  <p:handoutMasterIdLst>
    <p:handoutMasterId r:id="rId25"/>
  </p:handoutMasterIdLst>
  <p:sldIdLst>
    <p:sldId id="503" r:id="rId2"/>
    <p:sldId id="588" r:id="rId3"/>
    <p:sldId id="518" r:id="rId4"/>
    <p:sldId id="464" r:id="rId5"/>
    <p:sldId id="509" r:id="rId6"/>
    <p:sldId id="591" r:id="rId7"/>
    <p:sldId id="596" r:id="rId8"/>
    <p:sldId id="579" r:id="rId9"/>
    <p:sldId id="569" r:id="rId10"/>
    <p:sldId id="603" r:id="rId11"/>
    <p:sldId id="602" r:id="rId12"/>
    <p:sldId id="572" r:id="rId13"/>
    <p:sldId id="605" r:id="rId14"/>
    <p:sldId id="604" r:id="rId15"/>
    <p:sldId id="601" r:id="rId16"/>
    <p:sldId id="536" r:id="rId17"/>
    <p:sldId id="597" r:id="rId18"/>
    <p:sldId id="598" r:id="rId19"/>
    <p:sldId id="599" r:id="rId20"/>
    <p:sldId id="600" r:id="rId21"/>
    <p:sldId id="581" r:id="rId22"/>
    <p:sldId id="595" r:id="rId23"/>
  </p:sldIdLst>
  <p:sldSz cx="9144000" cy="6858000" type="screen4x3"/>
  <p:notesSz cx="6858000" cy="9296400"/>
  <p:defaultTextStyle>
    <a:defPPr>
      <a:defRPr lang="en-US"/>
    </a:defPPr>
    <a:lvl1pPr algn="l" rtl="0" fontAlgn="base">
      <a:spcBef>
        <a:spcPct val="0"/>
      </a:spcBef>
      <a:spcAft>
        <a:spcPct val="0"/>
      </a:spcAft>
      <a:defRPr sz="2400" b="1" kern="1200">
        <a:solidFill>
          <a:schemeClr val="tx1"/>
        </a:solidFill>
        <a:latin typeface="Arial" charset="0"/>
        <a:ea typeface="+mn-ea"/>
        <a:cs typeface="+mn-cs"/>
      </a:defRPr>
    </a:lvl1pPr>
    <a:lvl2pPr marL="457200" algn="l" rtl="0" fontAlgn="base">
      <a:spcBef>
        <a:spcPct val="0"/>
      </a:spcBef>
      <a:spcAft>
        <a:spcPct val="0"/>
      </a:spcAft>
      <a:defRPr sz="2400" b="1" kern="1200">
        <a:solidFill>
          <a:schemeClr val="tx1"/>
        </a:solidFill>
        <a:latin typeface="Arial" charset="0"/>
        <a:ea typeface="+mn-ea"/>
        <a:cs typeface="+mn-cs"/>
      </a:defRPr>
    </a:lvl2pPr>
    <a:lvl3pPr marL="914400" algn="l" rtl="0" fontAlgn="base">
      <a:spcBef>
        <a:spcPct val="0"/>
      </a:spcBef>
      <a:spcAft>
        <a:spcPct val="0"/>
      </a:spcAft>
      <a:defRPr sz="2400" b="1" kern="1200">
        <a:solidFill>
          <a:schemeClr val="tx1"/>
        </a:solidFill>
        <a:latin typeface="Arial" charset="0"/>
        <a:ea typeface="+mn-ea"/>
        <a:cs typeface="+mn-cs"/>
      </a:defRPr>
    </a:lvl3pPr>
    <a:lvl4pPr marL="1371600" algn="l" rtl="0" fontAlgn="base">
      <a:spcBef>
        <a:spcPct val="0"/>
      </a:spcBef>
      <a:spcAft>
        <a:spcPct val="0"/>
      </a:spcAft>
      <a:defRPr sz="2400" b="1" kern="1200">
        <a:solidFill>
          <a:schemeClr val="tx1"/>
        </a:solidFill>
        <a:latin typeface="Arial" charset="0"/>
        <a:ea typeface="+mn-ea"/>
        <a:cs typeface="+mn-cs"/>
      </a:defRPr>
    </a:lvl4pPr>
    <a:lvl5pPr marL="1828800" algn="l" rtl="0" fontAlgn="base">
      <a:spcBef>
        <a:spcPct val="0"/>
      </a:spcBef>
      <a:spcAft>
        <a:spcPct val="0"/>
      </a:spcAft>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0033CC"/>
    <a:srgbClr val="000080"/>
    <a:srgbClr val="000099"/>
    <a:srgbClr val="0000CC"/>
    <a:srgbClr val="FF3300"/>
    <a:srgbClr val="EAEAEA"/>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21" autoAdjust="0"/>
    <p:restoredTop sz="89983" autoAdjust="0"/>
  </p:normalViewPr>
  <p:slideViewPr>
    <p:cSldViewPr snapToGrid="0">
      <p:cViewPr>
        <p:scale>
          <a:sx n="100" d="100"/>
          <a:sy n="100" d="100"/>
        </p:scale>
        <p:origin x="-300" y="84"/>
      </p:cViewPr>
      <p:guideLst>
        <p:guide orient="horz" pos="215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5508"/>
    </p:cViewPr>
  </p:sorterViewPr>
  <p:notesViewPr>
    <p:cSldViewPr snapToGrid="0">
      <p:cViewPr>
        <p:scale>
          <a:sx n="80" d="100"/>
          <a:sy n="80" d="100"/>
        </p:scale>
        <p:origin x="-2058" y="-126"/>
      </p:cViewPr>
      <p:guideLst>
        <p:guide orient="horz" pos="2926"/>
        <p:guide pos="2161"/>
      </p:guideLst>
    </p:cSldViewPr>
  </p:notesViewPr>
  <p:gridSpacing cx="234086400" cy="2340864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1026"/>
          <p:cNvSpPr>
            <a:spLocks noGrp="1" noChangeArrowheads="1"/>
          </p:cNvSpPr>
          <p:nvPr>
            <p:ph type="hdr" sz="quarter"/>
          </p:nvPr>
        </p:nvSpPr>
        <p:spPr bwMode="auto">
          <a:xfrm>
            <a:off x="2" y="0"/>
            <a:ext cx="2972421" cy="461963"/>
          </a:xfrm>
          <a:prstGeom prst="rect">
            <a:avLst/>
          </a:prstGeom>
          <a:noFill/>
          <a:ln w="12700">
            <a:noFill/>
            <a:miter lim="800000"/>
            <a:headEnd type="none" w="sm" len="sm"/>
            <a:tailEnd type="none" w="sm" len="sm"/>
          </a:ln>
          <a:effectLst/>
        </p:spPr>
        <p:txBody>
          <a:bodyPr vert="horz" wrap="square" lIns="92821" tIns="46409" rIns="92821" bIns="46409" numCol="1" anchor="t" anchorCtr="0" compatLnSpc="1">
            <a:prstTxWarp prst="textNoShape">
              <a:avLst/>
            </a:prstTxWarp>
          </a:bodyPr>
          <a:lstStyle>
            <a:lvl1pPr defTabSz="928688" eaLnBrk="0" hangingPunct="0">
              <a:lnSpc>
                <a:spcPct val="100000"/>
              </a:lnSpc>
              <a:spcBef>
                <a:spcPct val="0"/>
              </a:spcBef>
              <a:spcAft>
                <a:spcPct val="0"/>
              </a:spcAft>
              <a:defRPr sz="1200" b="0">
                <a:latin typeface="Times New Roman" pitchFamily="18" charset="0"/>
              </a:defRPr>
            </a:lvl1pPr>
          </a:lstStyle>
          <a:p>
            <a:pPr>
              <a:defRPr/>
            </a:pPr>
            <a:endParaRPr lang="en-US"/>
          </a:p>
        </p:txBody>
      </p:sp>
      <p:sp>
        <p:nvSpPr>
          <p:cNvPr id="86019" name="Rectangle 1027"/>
          <p:cNvSpPr>
            <a:spLocks noGrp="1" noChangeArrowheads="1"/>
          </p:cNvSpPr>
          <p:nvPr>
            <p:ph type="dt" sz="quarter" idx="1"/>
          </p:nvPr>
        </p:nvSpPr>
        <p:spPr bwMode="auto">
          <a:xfrm>
            <a:off x="3885580" y="0"/>
            <a:ext cx="2972421" cy="461963"/>
          </a:xfrm>
          <a:prstGeom prst="rect">
            <a:avLst/>
          </a:prstGeom>
          <a:noFill/>
          <a:ln w="12700">
            <a:noFill/>
            <a:miter lim="800000"/>
            <a:headEnd type="none" w="sm" len="sm"/>
            <a:tailEnd type="none" w="sm" len="sm"/>
          </a:ln>
          <a:effectLst/>
        </p:spPr>
        <p:txBody>
          <a:bodyPr vert="horz" wrap="square" lIns="92821" tIns="46409" rIns="92821" bIns="46409" numCol="1" anchor="t" anchorCtr="0" compatLnSpc="1">
            <a:prstTxWarp prst="textNoShape">
              <a:avLst/>
            </a:prstTxWarp>
          </a:bodyPr>
          <a:lstStyle>
            <a:lvl1pPr algn="r" defTabSz="928688" eaLnBrk="0" hangingPunct="0">
              <a:lnSpc>
                <a:spcPct val="100000"/>
              </a:lnSpc>
              <a:spcBef>
                <a:spcPct val="0"/>
              </a:spcBef>
              <a:spcAft>
                <a:spcPct val="0"/>
              </a:spcAft>
              <a:defRPr sz="1200" b="0">
                <a:latin typeface="Times New Roman" pitchFamily="18" charset="0"/>
              </a:defRPr>
            </a:lvl1pPr>
          </a:lstStyle>
          <a:p>
            <a:pPr>
              <a:defRPr/>
            </a:pPr>
            <a:endParaRPr lang="en-US"/>
          </a:p>
        </p:txBody>
      </p:sp>
      <p:sp>
        <p:nvSpPr>
          <p:cNvPr id="86020" name="Rectangle 1028"/>
          <p:cNvSpPr>
            <a:spLocks noGrp="1" noChangeArrowheads="1"/>
          </p:cNvSpPr>
          <p:nvPr>
            <p:ph type="ftr" sz="quarter" idx="2"/>
          </p:nvPr>
        </p:nvSpPr>
        <p:spPr bwMode="auto">
          <a:xfrm>
            <a:off x="2" y="8855078"/>
            <a:ext cx="2972421" cy="461963"/>
          </a:xfrm>
          <a:prstGeom prst="rect">
            <a:avLst/>
          </a:prstGeom>
          <a:noFill/>
          <a:ln w="12700">
            <a:noFill/>
            <a:miter lim="800000"/>
            <a:headEnd type="none" w="sm" len="sm"/>
            <a:tailEnd type="none" w="sm" len="sm"/>
          </a:ln>
          <a:effectLst/>
        </p:spPr>
        <p:txBody>
          <a:bodyPr vert="horz" wrap="square" lIns="92821" tIns="46409" rIns="92821" bIns="46409" numCol="1" anchor="b" anchorCtr="0" compatLnSpc="1">
            <a:prstTxWarp prst="textNoShape">
              <a:avLst/>
            </a:prstTxWarp>
          </a:bodyPr>
          <a:lstStyle>
            <a:lvl1pPr defTabSz="928688" eaLnBrk="0" hangingPunct="0">
              <a:lnSpc>
                <a:spcPct val="100000"/>
              </a:lnSpc>
              <a:spcBef>
                <a:spcPct val="0"/>
              </a:spcBef>
              <a:spcAft>
                <a:spcPct val="0"/>
              </a:spcAft>
              <a:defRPr sz="1200" b="0">
                <a:latin typeface="Times New Roman" pitchFamily="18" charset="0"/>
              </a:defRPr>
            </a:lvl1pPr>
          </a:lstStyle>
          <a:p>
            <a:pPr>
              <a:defRPr/>
            </a:pPr>
            <a:endParaRPr lang="en-US"/>
          </a:p>
        </p:txBody>
      </p:sp>
      <p:sp>
        <p:nvSpPr>
          <p:cNvPr id="86021" name="Rectangle 1029"/>
          <p:cNvSpPr>
            <a:spLocks noGrp="1" noChangeArrowheads="1"/>
          </p:cNvSpPr>
          <p:nvPr>
            <p:ph type="sldNum" sz="quarter" idx="3"/>
          </p:nvPr>
        </p:nvSpPr>
        <p:spPr bwMode="auto">
          <a:xfrm>
            <a:off x="3885580" y="8855078"/>
            <a:ext cx="2972421" cy="461963"/>
          </a:xfrm>
          <a:prstGeom prst="rect">
            <a:avLst/>
          </a:prstGeom>
          <a:noFill/>
          <a:ln w="12700">
            <a:noFill/>
            <a:miter lim="800000"/>
            <a:headEnd type="none" w="sm" len="sm"/>
            <a:tailEnd type="none" w="sm" len="sm"/>
          </a:ln>
          <a:effectLst/>
        </p:spPr>
        <p:txBody>
          <a:bodyPr vert="horz" wrap="square" lIns="92821" tIns="46409" rIns="92821" bIns="46409" numCol="1" anchor="b" anchorCtr="0" compatLnSpc="1">
            <a:prstTxWarp prst="textNoShape">
              <a:avLst/>
            </a:prstTxWarp>
          </a:bodyPr>
          <a:lstStyle>
            <a:lvl1pPr algn="r" defTabSz="928688" eaLnBrk="0" hangingPunct="0">
              <a:lnSpc>
                <a:spcPct val="100000"/>
              </a:lnSpc>
              <a:spcBef>
                <a:spcPct val="0"/>
              </a:spcBef>
              <a:spcAft>
                <a:spcPct val="0"/>
              </a:spcAft>
              <a:defRPr sz="1200" b="0">
                <a:latin typeface="Times New Roman" pitchFamily="18" charset="0"/>
              </a:defRPr>
            </a:lvl1pPr>
          </a:lstStyle>
          <a:p>
            <a:pPr>
              <a:defRPr/>
            </a:pPr>
            <a:fld id="{5FF779D1-72BB-4BF2-9965-BD872296B0D6}" type="slidenum">
              <a:rPr lang="en-US"/>
              <a:pPr>
                <a:defRPr/>
              </a:pPr>
              <a:t>‹#›</a:t>
            </a:fld>
            <a:endParaRPr lang="en-US"/>
          </a:p>
        </p:txBody>
      </p:sp>
    </p:spTree>
    <p:extLst>
      <p:ext uri="{BB962C8B-B14F-4D97-AF65-F5344CB8AC3E}">
        <p14:creationId xmlns:p14="http://schemas.microsoft.com/office/powerpoint/2010/main" xmlns="" val="2020791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2" y="0"/>
            <a:ext cx="2972421" cy="465138"/>
          </a:xfrm>
          <a:prstGeom prst="rect">
            <a:avLst/>
          </a:prstGeom>
          <a:noFill/>
          <a:ln w="12700">
            <a:noFill/>
            <a:miter lim="800000"/>
            <a:headEnd type="none" w="sm" len="sm"/>
            <a:tailEnd type="none" w="sm" len="sm"/>
          </a:ln>
          <a:effectLst/>
        </p:spPr>
        <p:txBody>
          <a:bodyPr vert="horz" wrap="square" lIns="92821" tIns="46409" rIns="92821" bIns="46409" numCol="1" anchor="t" anchorCtr="0" compatLnSpc="1">
            <a:prstTxWarp prst="textNoShape">
              <a:avLst/>
            </a:prstTxWarp>
          </a:bodyPr>
          <a:lstStyle>
            <a:lvl1pPr defTabSz="928688" eaLnBrk="0" hangingPunct="0">
              <a:lnSpc>
                <a:spcPct val="100000"/>
              </a:lnSpc>
              <a:spcBef>
                <a:spcPct val="0"/>
              </a:spcBef>
              <a:spcAft>
                <a:spcPct val="0"/>
              </a:spcAft>
              <a:defRPr sz="1200" b="0">
                <a:latin typeface="Times New Roman" pitchFamily="18" charset="0"/>
              </a:defRPr>
            </a:lvl1pPr>
          </a:lstStyle>
          <a:p>
            <a:pPr>
              <a:defRPr/>
            </a:pPr>
            <a:endParaRPr lang="en-US"/>
          </a:p>
        </p:txBody>
      </p:sp>
      <p:sp>
        <p:nvSpPr>
          <p:cNvPr id="49155" name="Rectangle 3"/>
          <p:cNvSpPr>
            <a:spLocks noGrp="1" noChangeArrowheads="1"/>
          </p:cNvSpPr>
          <p:nvPr>
            <p:ph type="dt" idx="1"/>
          </p:nvPr>
        </p:nvSpPr>
        <p:spPr bwMode="auto">
          <a:xfrm>
            <a:off x="3885580" y="0"/>
            <a:ext cx="2972421" cy="465138"/>
          </a:xfrm>
          <a:prstGeom prst="rect">
            <a:avLst/>
          </a:prstGeom>
          <a:noFill/>
          <a:ln w="12700">
            <a:noFill/>
            <a:miter lim="800000"/>
            <a:headEnd type="none" w="sm" len="sm"/>
            <a:tailEnd type="none" w="sm" len="sm"/>
          </a:ln>
          <a:effectLst/>
        </p:spPr>
        <p:txBody>
          <a:bodyPr vert="horz" wrap="square" lIns="92821" tIns="46409" rIns="92821" bIns="46409" numCol="1" anchor="t" anchorCtr="0" compatLnSpc="1">
            <a:prstTxWarp prst="textNoShape">
              <a:avLst/>
            </a:prstTxWarp>
          </a:bodyPr>
          <a:lstStyle>
            <a:lvl1pPr algn="r" defTabSz="928688" eaLnBrk="0" hangingPunct="0">
              <a:lnSpc>
                <a:spcPct val="100000"/>
              </a:lnSpc>
              <a:spcBef>
                <a:spcPct val="0"/>
              </a:spcBef>
              <a:spcAft>
                <a:spcPct val="0"/>
              </a:spcAft>
              <a:defRPr sz="1200" b="0">
                <a:latin typeface="Times New Roman" pitchFamily="18"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14425" y="698500"/>
            <a:ext cx="4645025" cy="3484563"/>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914712" y="4416428"/>
            <a:ext cx="5028579" cy="4181475"/>
          </a:xfrm>
          <a:prstGeom prst="rect">
            <a:avLst/>
          </a:prstGeom>
          <a:noFill/>
          <a:ln w="12700">
            <a:noFill/>
            <a:miter lim="800000"/>
            <a:headEnd type="none" w="sm" len="sm"/>
            <a:tailEnd type="none" w="sm" len="sm"/>
          </a:ln>
          <a:effectLst/>
        </p:spPr>
        <p:txBody>
          <a:bodyPr vert="horz" wrap="square" lIns="92821" tIns="46409" rIns="92821" bIns="4640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2" y="8831266"/>
            <a:ext cx="2972421" cy="465137"/>
          </a:xfrm>
          <a:prstGeom prst="rect">
            <a:avLst/>
          </a:prstGeom>
          <a:noFill/>
          <a:ln w="12700">
            <a:noFill/>
            <a:miter lim="800000"/>
            <a:headEnd type="none" w="sm" len="sm"/>
            <a:tailEnd type="none" w="sm" len="sm"/>
          </a:ln>
          <a:effectLst/>
        </p:spPr>
        <p:txBody>
          <a:bodyPr vert="horz" wrap="square" lIns="92821" tIns="46409" rIns="92821" bIns="46409" numCol="1" anchor="b" anchorCtr="0" compatLnSpc="1">
            <a:prstTxWarp prst="textNoShape">
              <a:avLst/>
            </a:prstTxWarp>
          </a:bodyPr>
          <a:lstStyle>
            <a:lvl1pPr defTabSz="928688" eaLnBrk="0" hangingPunct="0">
              <a:lnSpc>
                <a:spcPct val="100000"/>
              </a:lnSpc>
              <a:spcBef>
                <a:spcPct val="0"/>
              </a:spcBef>
              <a:spcAft>
                <a:spcPct val="0"/>
              </a:spcAft>
              <a:defRPr sz="1200" b="0">
                <a:latin typeface="Times New Roman" pitchFamily="18" charset="0"/>
              </a:defRPr>
            </a:lvl1pPr>
          </a:lstStyle>
          <a:p>
            <a:pPr>
              <a:defRPr/>
            </a:pPr>
            <a:endParaRPr lang="en-US"/>
          </a:p>
        </p:txBody>
      </p:sp>
      <p:sp>
        <p:nvSpPr>
          <p:cNvPr id="49159" name="Rectangle 7"/>
          <p:cNvSpPr>
            <a:spLocks noGrp="1" noChangeArrowheads="1"/>
          </p:cNvSpPr>
          <p:nvPr>
            <p:ph type="sldNum" sz="quarter" idx="5"/>
          </p:nvPr>
        </p:nvSpPr>
        <p:spPr bwMode="auto">
          <a:xfrm>
            <a:off x="3885580" y="8831266"/>
            <a:ext cx="2972421" cy="465137"/>
          </a:xfrm>
          <a:prstGeom prst="rect">
            <a:avLst/>
          </a:prstGeom>
          <a:noFill/>
          <a:ln w="12700">
            <a:noFill/>
            <a:miter lim="800000"/>
            <a:headEnd type="none" w="sm" len="sm"/>
            <a:tailEnd type="none" w="sm" len="sm"/>
          </a:ln>
          <a:effectLst/>
        </p:spPr>
        <p:txBody>
          <a:bodyPr vert="horz" wrap="square" lIns="92821" tIns="46409" rIns="92821" bIns="46409" numCol="1" anchor="b" anchorCtr="0" compatLnSpc="1">
            <a:prstTxWarp prst="textNoShape">
              <a:avLst/>
            </a:prstTxWarp>
          </a:bodyPr>
          <a:lstStyle>
            <a:lvl1pPr algn="r" defTabSz="928688" eaLnBrk="0" hangingPunct="0">
              <a:lnSpc>
                <a:spcPct val="100000"/>
              </a:lnSpc>
              <a:spcBef>
                <a:spcPct val="0"/>
              </a:spcBef>
              <a:spcAft>
                <a:spcPct val="0"/>
              </a:spcAft>
              <a:defRPr sz="1200" b="0">
                <a:latin typeface="Times New Roman" pitchFamily="18" charset="0"/>
              </a:defRPr>
            </a:lvl1pPr>
          </a:lstStyle>
          <a:p>
            <a:pPr>
              <a:defRPr/>
            </a:pPr>
            <a:fld id="{37FC70C8-6C91-48D4-89FE-C99184C58F32}" type="slidenum">
              <a:rPr lang="en-US"/>
              <a:pPr>
                <a:defRPr/>
              </a:pPr>
              <a:t>‹#›</a:t>
            </a:fld>
            <a:endParaRPr lang="en-US"/>
          </a:p>
        </p:txBody>
      </p:sp>
    </p:spTree>
    <p:extLst>
      <p:ext uri="{BB962C8B-B14F-4D97-AF65-F5344CB8AC3E}">
        <p14:creationId xmlns:p14="http://schemas.microsoft.com/office/powerpoint/2010/main" xmlns="" val="4256702220"/>
      </p:ext>
    </p:extLst>
  </p:cSld>
  <p:clrMap bg1="lt1" tx1="dk1" bg2="lt2" tx2="dk2" accent1="accent1" accent2="accent2" accent3="accent3" accent4="accent4" accent5="accent5" accent6="accent6" hlink="hlink" folHlink="folHlink"/>
  <p:notesStyle>
    <a:lvl1pPr algn="l" rtl="0" eaLnBrk="0" fontAlgn="base" hangingPunct="0">
      <a:spcBef>
        <a:spcPct val="25000"/>
      </a:spcBef>
      <a:spcAft>
        <a:spcPct val="25000"/>
      </a:spcAft>
      <a:defRPr sz="1600" b="1" kern="1200">
        <a:solidFill>
          <a:schemeClr val="tx1"/>
        </a:solidFill>
        <a:latin typeface="Arial" charset="0"/>
        <a:ea typeface="+mn-ea"/>
        <a:cs typeface="+mn-cs"/>
      </a:defRPr>
    </a:lvl1pPr>
    <a:lvl2pPr marL="457200" algn="l" rtl="0" eaLnBrk="0" fontAlgn="base" hangingPunct="0">
      <a:spcBef>
        <a:spcPct val="25000"/>
      </a:spcBef>
      <a:spcAft>
        <a:spcPct val="25000"/>
      </a:spcAft>
      <a:defRPr sz="1600" b="1" kern="1200">
        <a:solidFill>
          <a:schemeClr val="tx1"/>
        </a:solidFill>
        <a:latin typeface="Arial" charset="0"/>
        <a:ea typeface="+mn-ea"/>
        <a:cs typeface="+mn-cs"/>
      </a:defRPr>
    </a:lvl2pPr>
    <a:lvl3pPr marL="914400" algn="l" rtl="0" eaLnBrk="0" fontAlgn="base" hangingPunct="0">
      <a:spcBef>
        <a:spcPct val="25000"/>
      </a:spcBef>
      <a:spcAft>
        <a:spcPct val="25000"/>
      </a:spcAft>
      <a:defRPr sz="1600" b="1" kern="1200">
        <a:solidFill>
          <a:schemeClr val="tx1"/>
        </a:solidFill>
        <a:latin typeface="Arial" charset="0"/>
        <a:ea typeface="+mn-ea"/>
        <a:cs typeface="+mn-cs"/>
      </a:defRPr>
    </a:lvl3pPr>
    <a:lvl4pPr marL="1371600" algn="l" rtl="0" eaLnBrk="0" fontAlgn="base" hangingPunct="0">
      <a:spcBef>
        <a:spcPct val="25000"/>
      </a:spcBef>
      <a:spcAft>
        <a:spcPct val="25000"/>
      </a:spcAft>
      <a:defRPr sz="1600" b="1" kern="1200">
        <a:solidFill>
          <a:schemeClr val="tx1"/>
        </a:solidFill>
        <a:latin typeface="Arial" charset="0"/>
        <a:ea typeface="+mn-ea"/>
        <a:cs typeface="+mn-cs"/>
      </a:defRPr>
    </a:lvl4pPr>
    <a:lvl5pPr marL="1828800" algn="l" rtl="0" eaLnBrk="0" fontAlgn="base" hangingPunct="0">
      <a:spcBef>
        <a:spcPct val="25000"/>
      </a:spcBef>
      <a:spcAft>
        <a:spcPct val="25000"/>
      </a:spcAft>
      <a:defRPr sz="1600" b="1"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830BFF0F-C3E9-4EF4-BBFC-4E27D099E1F0}" type="slidenum">
              <a:rPr lang="en-US" smtClean="0"/>
              <a:pPr/>
              <a:t>1</a:t>
            </a:fld>
            <a:endParaRPr lang="en-US" smtClean="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xfrm>
            <a:off x="0" y="4211638"/>
            <a:ext cx="6858000" cy="4945062"/>
          </a:xfrm>
          <a:noFill/>
          <a:ln w="9525"/>
        </p:spPr>
        <p:txBody>
          <a:bodyPr/>
          <a:lstStyle/>
          <a:p>
            <a:pPr>
              <a:lnSpc>
                <a:spcPct val="105000"/>
              </a:lnSpc>
              <a:buFontTx/>
              <a:buNone/>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p:spPr>
        <p:txBody>
          <a:bodyPr/>
          <a:lstStyle/>
          <a:p>
            <a:fld id="{157DA14C-8BE7-405F-ACC4-9654EDBD5F35}" type="slidenum">
              <a:rPr lang="en-US" smtClean="0"/>
              <a:pPr/>
              <a:t>10</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xfrm>
            <a:off x="0" y="4416426"/>
            <a:ext cx="6858000" cy="4181475"/>
          </a:xfrm>
          <a:noFill/>
          <a:ln w="9525"/>
        </p:spPr>
        <p:txBody>
          <a:bodyPr/>
          <a:lstStyle/>
          <a:p>
            <a:pPr>
              <a:lnSpc>
                <a:spcPct val="105000"/>
              </a:lnSpc>
            </a:pPr>
            <a:endParaRPr lang="en-US" sz="1800" i="1" smtClean="0">
              <a:solidFill>
                <a:srgbClr val="0000CC"/>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4011686-518E-4882-B4C8-004B1DD706B0}" type="slidenum">
              <a:rPr lang="en-US" smtClean="0"/>
              <a:pPr>
                <a:defRPr/>
              </a:pPr>
              <a:t>11</a:t>
            </a:fld>
            <a:endParaRPr lang="en-US"/>
          </a:p>
        </p:txBody>
      </p:sp>
    </p:spTree>
    <p:extLst>
      <p:ext uri="{BB962C8B-B14F-4D97-AF65-F5344CB8AC3E}">
        <p14:creationId xmlns:p14="http://schemas.microsoft.com/office/powerpoint/2010/main" xmlns="" val="1750903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09199851-6D76-457A-B670-D7FBB5A1C149}" type="slidenum">
              <a:rPr lang="en-US" smtClean="0"/>
              <a:pPr/>
              <a:t>12</a:t>
            </a:fld>
            <a:endParaRPr lang="en-US" smtClean="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3"/>
          </p:nvPr>
        </p:nvSpPr>
        <p:spPr>
          <a:xfrm>
            <a:off x="0" y="4291013"/>
            <a:ext cx="6858000" cy="4792662"/>
          </a:xfrm>
          <a:noFill/>
          <a:ln w="9525"/>
        </p:spPr>
        <p:txBody>
          <a:bodyPr/>
          <a:lstStyle/>
          <a:p>
            <a:pPr>
              <a:spcBef>
                <a:spcPts val="600"/>
              </a:spcBef>
              <a:spcAft>
                <a:spcPts val="600"/>
              </a:spcAft>
            </a:pPr>
            <a:endParaRPr lang="en-US" sz="14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4011686-518E-4882-B4C8-004B1DD706B0}" type="slidenum">
              <a:rPr lang="en-US" smtClean="0"/>
              <a:pPr>
                <a:defRPr/>
              </a:pPr>
              <a:t>13</a:t>
            </a:fld>
            <a:endParaRPr lang="en-US"/>
          </a:p>
        </p:txBody>
      </p:sp>
    </p:spTree>
    <p:extLst>
      <p:ext uri="{BB962C8B-B14F-4D97-AF65-F5344CB8AC3E}">
        <p14:creationId xmlns:p14="http://schemas.microsoft.com/office/powerpoint/2010/main" xmlns="" val="588069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4011686-518E-4882-B4C8-004B1DD706B0}" type="slidenum">
              <a:rPr lang="en-US" smtClean="0"/>
              <a:pPr>
                <a:defRPr/>
              </a:pPr>
              <a:t>14</a:t>
            </a:fld>
            <a:endParaRPr lang="en-US"/>
          </a:p>
        </p:txBody>
      </p:sp>
    </p:spTree>
    <p:extLst>
      <p:ext uri="{BB962C8B-B14F-4D97-AF65-F5344CB8AC3E}">
        <p14:creationId xmlns:p14="http://schemas.microsoft.com/office/powerpoint/2010/main" xmlns="" val="1870536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A5F44877-0F16-4250-83F1-966A508E8FA1}" type="slidenum">
              <a:rPr lang="en-US" smtClean="0"/>
              <a:pPr/>
              <a:t>15</a:t>
            </a:fld>
            <a:endParaRPr lang="en-US" smtClean="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xfrm>
            <a:off x="369612" y="4368800"/>
            <a:ext cx="6148284" cy="4787900"/>
          </a:xfrm>
          <a:noFill/>
          <a:ln w="9525"/>
        </p:spPr>
        <p:txBody>
          <a:bodyPr/>
          <a:lstStyle/>
          <a:p>
            <a:pPr>
              <a:lnSpc>
                <a:spcPct val="105000"/>
              </a:lnSpc>
            </a:pPr>
            <a:endParaRPr lang="en-US" smtClean="0"/>
          </a:p>
          <a:p>
            <a:pPr>
              <a:lnSpc>
                <a:spcPct val="105000"/>
              </a:lnSpc>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txBox="1">
            <a:spLocks noGrp="1" noChangeArrowheads="1"/>
          </p:cNvSpPr>
          <p:nvPr/>
        </p:nvSpPr>
        <p:spPr bwMode="auto">
          <a:xfrm>
            <a:off x="3885580" y="8831266"/>
            <a:ext cx="2972421" cy="465137"/>
          </a:xfrm>
          <a:prstGeom prst="rect">
            <a:avLst/>
          </a:prstGeom>
          <a:noFill/>
          <a:ln w="12700">
            <a:noFill/>
            <a:miter lim="800000"/>
            <a:headEnd type="none" w="sm" len="sm"/>
            <a:tailEnd type="none" w="sm" len="sm"/>
          </a:ln>
        </p:spPr>
        <p:txBody>
          <a:bodyPr lIns="92821" tIns="46409" rIns="92821" bIns="46409" anchor="b"/>
          <a:lstStyle/>
          <a:p>
            <a:pPr algn="r" defTabSz="928688" eaLnBrk="0" hangingPunct="0"/>
            <a:fld id="{61448E0B-1343-4125-BD85-D1BAE09EB047}" type="slidenum">
              <a:rPr lang="en-US" sz="1200" b="0">
                <a:latin typeface="Times New Roman" pitchFamily="18" charset="0"/>
              </a:rPr>
              <a:pPr algn="r" defTabSz="928688" eaLnBrk="0" hangingPunct="0"/>
              <a:t>16</a:t>
            </a:fld>
            <a:endParaRPr lang="en-US" sz="1200" b="0">
              <a:latin typeface="Times New Roman" pitchFamily="18" charset="0"/>
            </a:endParaRPr>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85416" y="4416428"/>
            <a:ext cx="6690277" cy="4803775"/>
          </a:xfrm>
          <a:noFill/>
          <a:ln w="9525"/>
        </p:spPr>
        <p:txBody>
          <a:bodyPr/>
          <a:lstStyle/>
          <a:p>
            <a:endParaRPr lang="en-US" sz="18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xfrm>
            <a:off x="0" y="4416426"/>
            <a:ext cx="6858000" cy="4181475"/>
          </a:xfrm>
          <a:noFill/>
          <a:ln w="9525"/>
        </p:spPr>
        <p:txBody>
          <a:bodyPr/>
          <a:lstStyle/>
          <a:p>
            <a:endParaRPr lang="en-US" sz="13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w="9525"/>
        </p:spPr>
        <p:txBody>
          <a:bodyPr/>
          <a:lstStyle/>
          <a:p>
            <a:endParaRPr lang="en-US" smtClean="0"/>
          </a:p>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AC4AB3AE-8A26-411D-9630-20BF075ED9AE}" type="slidenum">
              <a:rPr lang="en-US" smtClean="0"/>
              <a:pPr/>
              <a:t>19</a:t>
            </a:fld>
            <a:endParaRPr lang="en-US" smtClean="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114922" y="4587876"/>
            <a:ext cx="6645241" cy="4181475"/>
          </a:xfrm>
          <a:noFill/>
          <a:ln w="9525"/>
        </p:spPr>
        <p:txBody>
          <a:bodyPr/>
          <a:lstStyle/>
          <a:p>
            <a:endParaRPr lang="en-US" sz="18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D018607A-B37F-457D-8EEE-A981C9592E78}" type="slidenum">
              <a:rPr lang="en-US" smtClean="0"/>
              <a:pPr/>
              <a:t>2</a:t>
            </a:fld>
            <a:endParaRPr lang="en-US" smtClean="0"/>
          </a:p>
        </p:txBody>
      </p:sp>
      <p:sp>
        <p:nvSpPr>
          <p:cNvPr id="21506" name="Rectangle 2"/>
          <p:cNvSpPr>
            <a:spLocks noGrp="1" noRot="1" noChangeAspect="1" noChangeArrowheads="1" noTextEdit="1"/>
          </p:cNvSpPr>
          <p:nvPr>
            <p:ph type="sldImg"/>
          </p:nvPr>
        </p:nvSpPr>
        <p:spPr>
          <a:xfrm>
            <a:off x="1112838" y="698500"/>
            <a:ext cx="4645025" cy="3484563"/>
          </a:xfrm>
          <a:ln/>
        </p:spPr>
      </p:sp>
      <p:sp>
        <p:nvSpPr>
          <p:cNvPr id="21507" name="Rectangle 3"/>
          <p:cNvSpPr>
            <a:spLocks noGrp="1" noChangeArrowheads="1"/>
          </p:cNvSpPr>
          <p:nvPr>
            <p:ph type="body" idx="1"/>
          </p:nvPr>
        </p:nvSpPr>
        <p:spPr>
          <a:xfrm>
            <a:off x="0" y="4291016"/>
            <a:ext cx="6858000" cy="5005387"/>
          </a:xfrm>
          <a:noFill/>
          <a:ln w="9525"/>
        </p:spPr>
        <p:txBody>
          <a:bodyPr/>
          <a:lstStyle/>
          <a:p>
            <a:pPr marL="0" marR="0" indent="0" algn="l" defTabSz="914400" rtl="0" eaLnBrk="0" fontAlgn="base" latinLnBrk="0" hangingPunct="0">
              <a:lnSpc>
                <a:spcPct val="100000"/>
              </a:lnSpc>
              <a:spcBef>
                <a:spcPct val="25000"/>
              </a:spcBef>
              <a:spcAft>
                <a:spcPct val="25000"/>
              </a:spcAft>
              <a:buClrTx/>
              <a:buSzTx/>
              <a:buFontTx/>
              <a:buNone/>
              <a:tabLst/>
              <a:defRPr/>
            </a:pPr>
            <a:endParaRPr lang="en-US" sz="13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txBox="1">
            <a:spLocks noGrp="1" noChangeArrowheads="1"/>
          </p:cNvSpPr>
          <p:nvPr/>
        </p:nvSpPr>
        <p:spPr bwMode="auto">
          <a:xfrm>
            <a:off x="3885579" y="8831264"/>
            <a:ext cx="2972421" cy="465137"/>
          </a:xfrm>
          <a:prstGeom prst="rect">
            <a:avLst/>
          </a:prstGeom>
          <a:noFill/>
          <a:ln w="12700">
            <a:noFill/>
            <a:miter lim="800000"/>
            <a:headEnd type="none" w="sm" len="sm"/>
            <a:tailEnd type="none" w="sm" len="sm"/>
          </a:ln>
        </p:spPr>
        <p:txBody>
          <a:bodyPr lIns="92821" tIns="46409" rIns="92821" bIns="46409" anchor="b"/>
          <a:lstStyle/>
          <a:p>
            <a:pPr algn="r" defTabSz="928688" eaLnBrk="0" hangingPunct="0">
              <a:lnSpc>
                <a:spcPct val="55000"/>
              </a:lnSpc>
              <a:spcBef>
                <a:spcPct val="30000"/>
              </a:spcBef>
              <a:spcAft>
                <a:spcPct val="30000"/>
              </a:spcAft>
            </a:pPr>
            <a:fld id="{4F4E0D0A-5FD0-4F3A-BF21-126FEEBE412C}" type="slidenum">
              <a:rPr lang="en-US" sz="1200" b="0">
                <a:latin typeface="Times New Roman" pitchFamily="18" charset="0"/>
              </a:rPr>
              <a:pPr algn="r" defTabSz="928688" eaLnBrk="0" hangingPunct="0">
                <a:lnSpc>
                  <a:spcPct val="55000"/>
                </a:lnSpc>
                <a:spcBef>
                  <a:spcPct val="30000"/>
                </a:spcBef>
                <a:spcAft>
                  <a:spcPct val="30000"/>
                </a:spcAft>
              </a:pPr>
              <a:t>20</a:t>
            </a:fld>
            <a:endParaRPr lang="en-US" sz="1200" b="0">
              <a:latin typeface="Times New Roman" pitchFamily="18" charset="0"/>
            </a:endParaRPr>
          </a:p>
        </p:txBody>
      </p:sp>
      <p:sp>
        <p:nvSpPr>
          <p:cNvPr id="55298" name="Rectangle 2"/>
          <p:cNvSpPr>
            <a:spLocks noGrp="1" noRot="1" noChangeAspect="1" noChangeArrowheads="1" noTextEdit="1"/>
          </p:cNvSpPr>
          <p:nvPr>
            <p:ph type="sldImg"/>
          </p:nvPr>
        </p:nvSpPr>
        <p:spPr>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97A1337D-83E7-46CA-8721-C31B938678AC}" type="slidenum">
              <a:rPr lang="en-US" smtClean="0"/>
              <a:pPr/>
              <a:t>21</a:t>
            </a:fld>
            <a:endParaRPr lang="en-US" smtClean="0"/>
          </a:p>
        </p:txBody>
      </p:sp>
      <p:sp>
        <p:nvSpPr>
          <p:cNvPr id="69634" name="Rectangle 2"/>
          <p:cNvSpPr>
            <a:spLocks noGrp="1" noRot="1" noChangeAspect="1" noChangeArrowheads="1" noTextEdit="1"/>
          </p:cNvSpPr>
          <p:nvPr>
            <p:ph type="sldImg"/>
          </p:nvPr>
        </p:nvSpPr>
        <p:spPr>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885580" y="8831266"/>
            <a:ext cx="2972421" cy="465137"/>
          </a:xfrm>
          <a:prstGeom prst="rect">
            <a:avLst/>
          </a:prstGeom>
          <a:noFill/>
          <a:ln w="12700">
            <a:noFill/>
            <a:miter lim="800000"/>
            <a:headEnd type="none" w="sm" len="sm"/>
            <a:tailEnd type="none" w="sm" len="sm"/>
          </a:ln>
        </p:spPr>
        <p:txBody>
          <a:bodyPr lIns="92821" tIns="46409" rIns="92821" bIns="46409" anchor="b"/>
          <a:lstStyle/>
          <a:p>
            <a:pPr algn="r" defTabSz="928688" eaLnBrk="0" hangingPunct="0"/>
            <a:fld id="{AC49D643-D4AB-4ED3-A43C-49913A1A0AC7}" type="slidenum">
              <a:rPr lang="en-US" sz="1200" b="0">
                <a:latin typeface="Times New Roman" pitchFamily="18" charset="0"/>
              </a:rPr>
              <a:pPr algn="r" defTabSz="928688" eaLnBrk="0" hangingPunct="0"/>
              <a:t>22</a:t>
            </a:fld>
            <a:endParaRPr lang="en-US" sz="1200" b="0">
              <a:latin typeface="Times New Roman" pitchFamily="18"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0" y="4351338"/>
            <a:ext cx="6858000" cy="4805362"/>
          </a:xfrm>
          <a:noFill/>
          <a:ln w="9525"/>
        </p:spPr>
        <p:txBody>
          <a:bodyPr/>
          <a:lstStyle/>
          <a:p>
            <a:r>
              <a:rPr lang="en-US"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D018607A-B37F-457D-8EEE-A981C9592E78}" type="slidenum">
              <a:rPr lang="en-US" smtClean="0"/>
              <a:pPr/>
              <a:t>3</a:t>
            </a:fld>
            <a:endParaRPr lang="en-US" smtClean="0"/>
          </a:p>
        </p:txBody>
      </p:sp>
      <p:sp>
        <p:nvSpPr>
          <p:cNvPr id="21506" name="Rectangle 2"/>
          <p:cNvSpPr>
            <a:spLocks noGrp="1" noRot="1" noChangeAspect="1" noChangeArrowheads="1" noTextEdit="1"/>
          </p:cNvSpPr>
          <p:nvPr>
            <p:ph type="sldImg"/>
          </p:nvPr>
        </p:nvSpPr>
        <p:spPr>
          <a:xfrm>
            <a:off x="1112838" y="698500"/>
            <a:ext cx="4645025" cy="3484563"/>
          </a:xfrm>
          <a:ln/>
        </p:spPr>
      </p:sp>
      <p:sp>
        <p:nvSpPr>
          <p:cNvPr id="21507" name="Rectangle 3"/>
          <p:cNvSpPr>
            <a:spLocks noGrp="1" noChangeArrowheads="1"/>
          </p:cNvSpPr>
          <p:nvPr>
            <p:ph type="body" idx="1"/>
          </p:nvPr>
        </p:nvSpPr>
        <p:spPr>
          <a:xfrm>
            <a:off x="0" y="4291016"/>
            <a:ext cx="6858000" cy="5005387"/>
          </a:xfrm>
          <a:noFill/>
          <a:ln w="9525"/>
        </p:spPr>
        <p:txBody>
          <a:bodyPr/>
          <a:lstStyle/>
          <a:p>
            <a:pPr marL="0" marR="0" indent="0" algn="l" defTabSz="914400" rtl="0" eaLnBrk="0" fontAlgn="base" latinLnBrk="0" hangingPunct="0">
              <a:lnSpc>
                <a:spcPct val="100000"/>
              </a:lnSpc>
              <a:spcBef>
                <a:spcPct val="25000"/>
              </a:spcBef>
              <a:spcAft>
                <a:spcPct val="25000"/>
              </a:spcAft>
              <a:buClrTx/>
              <a:buSzTx/>
              <a:buFontTx/>
              <a:buNone/>
              <a:tabLst/>
              <a:defRPr/>
            </a:pPr>
            <a:r>
              <a:rPr lang="en-US" sz="1400" dirty="0" smtClean="0">
                <a:cs typeface="Arial" charset="0"/>
              </a:rPr>
              <a:t>-On February 10</a:t>
            </a:r>
            <a:r>
              <a:rPr lang="en-US" sz="1400" baseline="30000" dirty="0" smtClean="0">
                <a:cs typeface="Arial" charset="0"/>
              </a:rPr>
              <a:t>th</a:t>
            </a:r>
            <a:r>
              <a:rPr lang="en-US" sz="1400" dirty="0" smtClean="0">
                <a:cs typeface="Arial" charset="0"/>
              </a:rPr>
              <a:t>, Louis </a:t>
            </a:r>
            <a:r>
              <a:rPr lang="en-US" sz="1400" dirty="0" err="1" smtClean="0">
                <a:cs typeface="Arial" charset="0"/>
              </a:rPr>
              <a:t>Uccellini</a:t>
            </a:r>
            <a:r>
              <a:rPr lang="en-US" sz="1400" dirty="0" smtClean="0">
                <a:cs typeface="Arial" charset="0"/>
              </a:rPr>
              <a:t> became the NOAA </a:t>
            </a:r>
            <a:r>
              <a:rPr lang="en-US" sz="1400" dirty="0" smtClean="0"/>
              <a:t>assistant administrator for weather services and</a:t>
            </a:r>
            <a:r>
              <a:rPr lang="en-US" sz="1400" baseline="0" dirty="0" smtClean="0"/>
              <a:t> th</a:t>
            </a:r>
            <a:r>
              <a:rPr lang="en-US" sz="1400" dirty="0" smtClean="0"/>
              <a:t>e 16th director of</a:t>
            </a:r>
            <a:r>
              <a:rPr lang="en-US" sz="1400" baseline="0" dirty="0" smtClean="0"/>
              <a:t> NOAA’s National Weather Service.</a:t>
            </a:r>
          </a:p>
          <a:p>
            <a:pPr marL="0" marR="0" indent="0" algn="l" defTabSz="914400" rtl="0" eaLnBrk="0" fontAlgn="base" latinLnBrk="0" hangingPunct="0">
              <a:lnSpc>
                <a:spcPct val="100000"/>
              </a:lnSpc>
              <a:spcBef>
                <a:spcPct val="25000"/>
              </a:spcBef>
              <a:spcAft>
                <a:spcPct val="25000"/>
              </a:spcAft>
              <a:buClrTx/>
              <a:buSzTx/>
              <a:buFontTx/>
              <a:buNone/>
              <a:tabLst/>
              <a:defRPr/>
            </a:pPr>
            <a:r>
              <a:rPr lang="en-US" sz="1400" baseline="0" dirty="0" smtClean="0"/>
              <a:t>-In his previous job, he l</a:t>
            </a:r>
            <a:r>
              <a:rPr lang="en-US" sz="1400" dirty="0" smtClean="0"/>
              <a:t>ed the National Weather Service’s National Centers for Environmental Prediction (NCEP), which this</a:t>
            </a:r>
            <a:r>
              <a:rPr lang="en-US" sz="1400" baseline="0" dirty="0" smtClean="0"/>
              <a:t> past October, </a:t>
            </a:r>
            <a:r>
              <a:rPr lang="en-US" sz="1400" dirty="0" smtClean="0"/>
              <a:t>moved into this beautiful, new, state-of-the-art facility.</a:t>
            </a:r>
          </a:p>
          <a:p>
            <a:pPr marL="0" marR="0" indent="0" algn="l" defTabSz="914400" rtl="0" eaLnBrk="0" fontAlgn="base" latinLnBrk="0" hangingPunct="0">
              <a:lnSpc>
                <a:spcPct val="100000"/>
              </a:lnSpc>
              <a:spcBef>
                <a:spcPct val="25000"/>
              </a:spcBef>
              <a:spcAft>
                <a:spcPct val="25000"/>
              </a:spcAft>
              <a:buClrTx/>
              <a:buSzTx/>
              <a:buFontTx/>
              <a:buNone/>
              <a:tabLst/>
              <a:defRPr/>
            </a:pPr>
            <a:r>
              <a:rPr lang="en-US" sz="1400" dirty="0" smtClean="0"/>
              <a:t>-At NCEP, in addition to shepherding</a:t>
            </a:r>
            <a:r>
              <a:rPr lang="en-US" sz="1400" baseline="0" dirty="0" smtClean="0"/>
              <a:t> his organization into this wonderful facility, </a:t>
            </a:r>
            <a:r>
              <a:rPr lang="en-US" sz="1400" dirty="0" smtClean="0"/>
              <a:t>he was responsible for directing the planning, science and technology, and operational responsibilities related to NCEP’s Central Operations and Environmental Modeling, as well as seven other national centers, including the National Hurricane Center.</a:t>
            </a:r>
          </a:p>
          <a:p>
            <a:pPr marL="0" marR="0" indent="0" algn="l" defTabSz="914400" rtl="0" eaLnBrk="0" fontAlgn="base" latinLnBrk="0" hangingPunct="0">
              <a:lnSpc>
                <a:spcPct val="100000"/>
              </a:lnSpc>
              <a:spcBef>
                <a:spcPct val="25000"/>
              </a:spcBef>
              <a:spcAft>
                <a:spcPct val="25000"/>
              </a:spcAft>
              <a:buClrTx/>
              <a:buSzTx/>
              <a:buFontTx/>
              <a:buNone/>
              <a:tabLst/>
              <a:defRPr/>
            </a:pPr>
            <a:r>
              <a:rPr lang="en-US" sz="1400" dirty="0" smtClean="0"/>
              <a:t>-And thank</a:t>
            </a:r>
            <a:r>
              <a:rPr lang="en-US" sz="1400" baseline="0" dirty="0" smtClean="0"/>
              <a:t>s to Dr. </a:t>
            </a:r>
            <a:r>
              <a:rPr lang="en-US" sz="1400" dirty="0" err="1" smtClean="0"/>
              <a:t>Uccellini</a:t>
            </a:r>
            <a:r>
              <a:rPr lang="en-US" sz="1400" dirty="0" smtClean="0"/>
              <a:t>, we have this beautiful location </a:t>
            </a:r>
            <a:r>
              <a:rPr lang="en-US" sz="1400" baseline="0" dirty="0" smtClean="0"/>
              <a:t>to conduct this important forum.</a:t>
            </a:r>
          </a:p>
          <a:p>
            <a:pPr marL="0" marR="0" indent="0" algn="l" defTabSz="914400" rtl="0" eaLnBrk="0" fontAlgn="base" latinLnBrk="0" hangingPunct="0">
              <a:lnSpc>
                <a:spcPct val="100000"/>
              </a:lnSpc>
              <a:spcBef>
                <a:spcPct val="25000"/>
              </a:spcBef>
              <a:spcAft>
                <a:spcPct val="25000"/>
              </a:spcAft>
              <a:buClrTx/>
              <a:buSzTx/>
              <a:buFontTx/>
              <a:buNone/>
              <a:tabLst/>
              <a:defRPr/>
            </a:pPr>
            <a:r>
              <a:rPr lang="en-US" sz="1400" baseline="0" dirty="0" smtClean="0"/>
              <a:t>-Ladies and Gentlemen, please give a warm welcome to the mayor of the NOAA Center for Weather and Climate Prediction—Dr. Louis </a:t>
            </a:r>
            <a:r>
              <a:rPr lang="en-US" sz="1400" baseline="0" dirty="0" err="1" smtClean="0"/>
              <a:t>Uccellini</a:t>
            </a:r>
            <a:r>
              <a:rPr lang="en-US" sz="1400" baseline="0" dirty="0" smtClean="0"/>
              <a:t>.</a:t>
            </a:r>
          </a:p>
          <a:p>
            <a:pPr marL="0" marR="0" indent="0" algn="l" defTabSz="914400" rtl="0" eaLnBrk="0" fontAlgn="base" latinLnBrk="0" hangingPunct="0">
              <a:lnSpc>
                <a:spcPct val="100000"/>
              </a:lnSpc>
              <a:spcBef>
                <a:spcPct val="25000"/>
              </a:spcBef>
              <a:spcAft>
                <a:spcPct val="25000"/>
              </a:spcAft>
              <a:buClrTx/>
              <a:buSzTx/>
              <a:buFontTx/>
              <a:buNone/>
              <a:tabLst/>
              <a:defRPr/>
            </a:pPr>
            <a:endParaRPr lang="en-US" sz="13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p:spPr>
        <p:txBody>
          <a:bodyPr/>
          <a:lstStyle/>
          <a:p>
            <a:fld id="{E3ACCCCA-2275-4605-AE99-CA117D1D3094}" type="slidenum">
              <a:rPr lang="en-US" smtClean="0"/>
              <a:pPr/>
              <a:t>4</a:t>
            </a:fld>
            <a:endParaRPr lang="en-US" smtClean="0"/>
          </a:p>
        </p:txBody>
      </p:sp>
      <p:sp>
        <p:nvSpPr>
          <p:cNvPr id="29698" name="Rectangle 2"/>
          <p:cNvSpPr>
            <a:spLocks noGrp="1" noRot="1" noChangeAspect="1" noChangeArrowheads="1" noTextEdit="1"/>
          </p:cNvSpPr>
          <p:nvPr>
            <p:ph type="sldImg"/>
          </p:nvPr>
        </p:nvSpPr>
        <p:spPr>
          <a:ln/>
        </p:spPr>
      </p:sp>
      <p:sp>
        <p:nvSpPr>
          <p:cNvPr id="29699" name="Rectangle 5"/>
          <p:cNvSpPr>
            <a:spLocks noGrp="1" noChangeArrowheads="1"/>
          </p:cNvSpPr>
          <p:nvPr>
            <p:ph type="body" idx="1"/>
          </p:nvPr>
        </p:nvSpPr>
        <p:spPr>
          <a:xfrm>
            <a:off x="0" y="4416428"/>
            <a:ext cx="6858000" cy="4803775"/>
          </a:xfrm>
          <a:noFill/>
          <a:ln w="9525"/>
        </p:spPr>
        <p:txBody>
          <a:bodyPr/>
          <a:lstStyle/>
          <a:p>
            <a:pPr marL="304800" indent="-304800">
              <a:lnSpc>
                <a:spcPct val="105000"/>
              </a:lnSpc>
            </a:pPr>
            <a:endParaRPr lang="en-US" sz="14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20BA46EB-037B-4619-AB72-E0ECD6BC97E8}" type="slidenum">
              <a:rPr lang="en-US" smtClean="0"/>
              <a:pPr/>
              <a:t>5</a:t>
            </a:fld>
            <a:endParaRPr lang="en-US"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0" y="4416428"/>
            <a:ext cx="6858000" cy="4181475"/>
          </a:xfrm>
          <a:noFill/>
          <a:ln w="9525"/>
        </p:spPr>
        <p:txBody>
          <a:bodyPr/>
          <a:lstStyle/>
          <a:p>
            <a:pPr>
              <a:lnSpc>
                <a:spcPct val="110000"/>
              </a:lnSpc>
            </a:pPr>
            <a:endParaRPr lang="en-US" sz="18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p:spPr>
        <p:txBody>
          <a:bodyPr/>
          <a:lstStyle/>
          <a:p>
            <a:fld id="{20BA46EB-037B-4619-AB72-E0ECD6BC97E8}" type="slidenum">
              <a:rPr lang="en-US" smtClean="0"/>
              <a:pPr/>
              <a:t>6</a:t>
            </a:fld>
            <a:endParaRPr lang="en-US" smtClean="0"/>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xfrm>
            <a:off x="0" y="4416428"/>
            <a:ext cx="6858000" cy="4181475"/>
          </a:xfrm>
          <a:noFill/>
          <a:ln w="9525"/>
        </p:spPr>
        <p:txBody>
          <a:bodyPr/>
          <a:lstStyle/>
          <a:p>
            <a:pPr>
              <a:lnSpc>
                <a:spcPct val="110000"/>
              </a:lnSpc>
            </a:pPr>
            <a:endParaRPr lang="en-US" sz="18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885580" y="8831266"/>
            <a:ext cx="2972421" cy="465137"/>
          </a:xfrm>
          <a:prstGeom prst="rect">
            <a:avLst/>
          </a:prstGeom>
          <a:noFill/>
          <a:ln w="12700">
            <a:noFill/>
            <a:miter lim="800000"/>
            <a:headEnd type="none" w="sm" len="sm"/>
            <a:tailEnd type="none" w="sm" len="sm"/>
          </a:ln>
        </p:spPr>
        <p:txBody>
          <a:bodyPr lIns="92821" tIns="46409" rIns="92821" bIns="46409" anchor="b"/>
          <a:lstStyle/>
          <a:p>
            <a:pPr algn="r" defTabSz="928688" eaLnBrk="0" hangingPunct="0"/>
            <a:fld id="{AC49D643-D4AB-4ED3-A43C-49913A1A0AC7}" type="slidenum">
              <a:rPr lang="en-US" sz="1200" b="0">
                <a:latin typeface="Times New Roman" pitchFamily="18" charset="0"/>
              </a:rPr>
              <a:pPr algn="r" defTabSz="928688" eaLnBrk="0" hangingPunct="0"/>
              <a:t>7</a:t>
            </a:fld>
            <a:endParaRPr lang="en-US" sz="1200" b="0">
              <a:latin typeface="Times New Roman" pitchFamily="18"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0" y="4351338"/>
            <a:ext cx="6858000" cy="4805362"/>
          </a:xfrm>
          <a:noFill/>
          <a:ln w="9525"/>
        </p:spPr>
        <p:txBody>
          <a:bodyPr/>
          <a:lstStyle/>
          <a:p>
            <a:r>
              <a:rPr lang="en-US"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txBox="1">
            <a:spLocks noGrp="1" noChangeArrowheads="1"/>
          </p:cNvSpPr>
          <p:nvPr/>
        </p:nvSpPr>
        <p:spPr bwMode="auto">
          <a:xfrm>
            <a:off x="3885580" y="8831266"/>
            <a:ext cx="2972421" cy="465137"/>
          </a:xfrm>
          <a:prstGeom prst="rect">
            <a:avLst/>
          </a:prstGeom>
          <a:noFill/>
          <a:ln w="12700">
            <a:noFill/>
            <a:miter lim="800000"/>
            <a:headEnd type="none" w="sm" len="sm"/>
            <a:tailEnd type="none" w="sm" len="sm"/>
          </a:ln>
        </p:spPr>
        <p:txBody>
          <a:bodyPr lIns="92821" tIns="46409" rIns="92821" bIns="46409" anchor="b"/>
          <a:lstStyle/>
          <a:p>
            <a:pPr algn="r" defTabSz="928688" eaLnBrk="0" hangingPunct="0"/>
            <a:fld id="{C4222E5D-64A4-48E1-A286-288E99EF44F0}" type="slidenum">
              <a:rPr lang="en-US" sz="1200" b="0">
                <a:latin typeface="Times New Roman" pitchFamily="18" charset="0"/>
              </a:rPr>
              <a:pPr algn="r" defTabSz="928688" eaLnBrk="0" hangingPunct="0"/>
              <a:t>8</a:t>
            </a:fld>
            <a:endParaRPr lang="en-US" sz="1200" b="0">
              <a:latin typeface="Times New Roman" pitchFamily="18" charset="0"/>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xfrm>
            <a:off x="0" y="4416428"/>
            <a:ext cx="6858000" cy="4181475"/>
          </a:xfrm>
          <a:noFill/>
          <a:ln w="9525"/>
        </p:spPr>
        <p:txBody>
          <a:bodyPr/>
          <a:lstStyle/>
          <a:p>
            <a:pPr>
              <a:lnSpc>
                <a:spcPct val="110000"/>
              </a:lnSpc>
            </a:pPr>
            <a:endParaRPr lang="en-US" sz="18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DC09363D-8D35-4272-92D0-C471ED8BFC55}" type="slidenum">
              <a:rPr lang="en-US" smtClean="0"/>
              <a:pPr/>
              <a:t>9</a:t>
            </a:fld>
            <a:endParaRPr lang="en-US" smtClean="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3"/>
          </p:nvPr>
        </p:nvSpPr>
        <p:spPr>
          <a:xfrm>
            <a:off x="0" y="4291013"/>
            <a:ext cx="6858000" cy="4792662"/>
          </a:xfrm>
          <a:noFill/>
          <a:ln w="9525"/>
        </p:spPr>
        <p:txBody>
          <a:bodyPr/>
          <a:lstStyle/>
          <a:p>
            <a:pPr>
              <a:spcBef>
                <a:spcPts val="600"/>
              </a:spcBef>
              <a:spcAft>
                <a:spcPts val="600"/>
              </a:spcAft>
            </a:pPr>
            <a:endParaRPr lang="en-US" sz="14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52400"/>
            <a:ext cx="22098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52400"/>
            <a:ext cx="64770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52400" y="152400"/>
            <a:ext cx="8839200" cy="647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19200"/>
            <a:ext cx="43434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3434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lum bright="70000" contrast="-70000"/>
          </a:blip>
          <a:srcRect/>
          <a:stretch>
            <a:fillRect l="-17000" r="-17000"/>
          </a:stretch>
        </a:blipFill>
        <a:effectLst/>
      </p:bgPr>
    </p:bg>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bwMode="auto">
          <a:xfrm>
            <a:off x="315913" y="152400"/>
            <a:ext cx="8675687" cy="798513"/>
          </a:xfrm>
          <a:prstGeom prst="rect">
            <a:avLst/>
          </a:prstGeom>
          <a:noFill/>
          <a:ln w="9525">
            <a:noFill/>
            <a:miter lim="800000"/>
            <a:headEnd/>
            <a:tailEnd/>
          </a:ln>
          <a:effectLst>
            <a:outerShdw dist="35921" dir="2700000"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2400" y="1219200"/>
            <a:ext cx="88392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76838" name="Line 6"/>
          <p:cNvSpPr>
            <a:spLocks noChangeShapeType="1"/>
          </p:cNvSpPr>
          <p:nvPr userDrawn="1"/>
        </p:nvSpPr>
        <p:spPr bwMode="auto">
          <a:xfrm>
            <a:off x="152400" y="919163"/>
            <a:ext cx="8763000" cy="0"/>
          </a:xfrm>
          <a:prstGeom prst="line">
            <a:avLst/>
          </a:prstGeom>
          <a:noFill/>
          <a:ln w="38100">
            <a:solidFill>
              <a:srgbClr val="33CCCC"/>
            </a:solidFill>
            <a:round/>
            <a:headEnd type="none" w="sm" len="sm"/>
            <a:tailEnd type="none" w="sm" len="sm"/>
          </a:ln>
          <a:effectLst>
            <a:outerShdw dist="68392" dir="4091915" algn="ctr" rotWithShape="0">
              <a:srgbClr val="0000CC"/>
            </a:outerShdw>
          </a:effectLst>
        </p:spPr>
        <p:txBody>
          <a:bodyPr wrap="none" anchor="ctr"/>
          <a:lstStyle/>
          <a:p>
            <a:pPr eaLnBrk="0" hangingPunct="0">
              <a:lnSpc>
                <a:spcPct val="55000"/>
              </a:lnSpc>
              <a:spcBef>
                <a:spcPct val="30000"/>
              </a:spcBef>
              <a:spcAft>
                <a:spcPct val="30000"/>
              </a:spcAft>
              <a:defRPr/>
            </a:pPr>
            <a:endParaRPr lang="en-US">
              <a:latin typeface="Arial" pitchFamily="34" charset="0"/>
            </a:endParaRPr>
          </a:p>
        </p:txBody>
      </p:sp>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Lst>
  <p:timing>
    <p:tnLst>
      <p:par>
        <p:cTn id="1" dur="indefinite" restart="never" nodeType="tmRoot"/>
      </p:par>
    </p:tnLst>
  </p:timing>
  <p:txStyles>
    <p:titleStyle>
      <a:lvl1pPr algn="ctr" rtl="0" eaLnBrk="0" fontAlgn="base" hangingPunct="0">
        <a:spcBef>
          <a:spcPct val="0"/>
        </a:spcBef>
        <a:spcAft>
          <a:spcPct val="0"/>
        </a:spcAft>
        <a:defRPr sz="4400" b="1">
          <a:solidFill>
            <a:srgbClr val="000000"/>
          </a:solidFill>
          <a:latin typeface="+mj-lt"/>
          <a:ea typeface="+mj-ea"/>
          <a:cs typeface="+mj-cs"/>
        </a:defRPr>
      </a:lvl1pPr>
      <a:lvl2pPr algn="ctr" rtl="0" eaLnBrk="0" fontAlgn="base" hangingPunct="0">
        <a:spcBef>
          <a:spcPct val="0"/>
        </a:spcBef>
        <a:spcAft>
          <a:spcPct val="0"/>
        </a:spcAft>
        <a:defRPr sz="4400" b="1">
          <a:solidFill>
            <a:srgbClr val="000000"/>
          </a:solidFill>
          <a:latin typeface="Arial" charset="0"/>
        </a:defRPr>
      </a:lvl2pPr>
      <a:lvl3pPr algn="ctr" rtl="0" eaLnBrk="0" fontAlgn="base" hangingPunct="0">
        <a:spcBef>
          <a:spcPct val="0"/>
        </a:spcBef>
        <a:spcAft>
          <a:spcPct val="0"/>
        </a:spcAft>
        <a:defRPr sz="4400" b="1">
          <a:solidFill>
            <a:srgbClr val="000000"/>
          </a:solidFill>
          <a:latin typeface="Arial" charset="0"/>
        </a:defRPr>
      </a:lvl3pPr>
      <a:lvl4pPr algn="ctr" rtl="0" eaLnBrk="0" fontAlgn="base" hangingPunct="0">
        <a:spcBef>
          <a:spcPct val="0"/>
        </a:spcBef>
        <a:spcAft>
          <a:spcPct val="0"/>
        </a:spcAft>
        <a:defRPr sz="4400" b="1">
          <a:solidFill>
            <a:srgbClr val="000000"/>
          </a:solidFill>
          <a:latin typeface="Arial" charset="0"/>
        </a:defRPr>
      </a:lvl4pPr>
      <a:lvl5pPr algn="ctr" rtl="0" eaLnBrk="0" fontAlgn="base" hangingPunct="0">
        <a:spcBef>
          <a:spcPct val="0"/>
        </a:spcBef>
        <a:spcAft>
          <a:spcPct val="0"/>
        </a:spcAft>
        <a:defRPr sz="4400" b="1">
          <a:solidFill>
            <a:srgbClr val="000000"/>
          </a:solidFill>
          <a:latin typeface="Arial" charset="0"/>
        </a:defRPr>
      </a:lvl5pPr>
      <a:lvl6pPr marL="457200" algn="ctr" rtl="0" eaLnBrk="0" fontAlgn="base" hangingPunct="0">
        <a:spcBef>
          <a:spcPct val="0"/>
        </a:spcBef>
        <a:spcAft>
          <a:spcPct val="0"/>
        </a:spcAft>
        <a:defRPr sz="4400" b="1">
          <a:solidFill>
            <a:srgbClr val="000000"/>
          </a:solidFill>
          <a:latin typeface="Arial" charset="0"/>
        </a:defRPr>
      </a:lvl6pPr>
      <a:lvl7pPr marL="914400" algn="ctr" rtl="0" eaLnBrk="0" fontAlgn="base" hangingPunct="0">
        <a:spcBef>
          <a:spcPct val="0"/>
        </a:spcBef>
        <a:spcAft>
          <a:spcPct val="0"/>
        </a:spcAft>
        <a:defRPr sz="4400" b="1">
          <a:solidFill>
            <a:srgbClr val="000000"/>
          </a:solidFill>
          <a:latin typeface="Arial" charset="0"/>
        </a:defRPr>
      </a:lvl7pPr>
      <a:lvl8pPr marL="1371600" algn="ctr" rtl="0" eaLnBrk="0" fontAlgn="base" hangingPunct="0">
        <a:spcBef>
          <a:spcPct val="0"/>
        </a:spcBef>
        <a:spcAft>
          <a:spcPct val="0"/>
        </a:spcAft>
        <a:defRPr sz="4400" b="1">
          <a:solidFill>
            <a:srgbClr val="000000"/>
          </a:solidFill>
          <a:latin typeface="Arial" charset="0"/>
        </a:defRPr>
      </a:lvl8pPr>
      <a:lvl9pPr marL="1828800" algn="ctr" rtl="0" eaLnBrk="0" fontAlgn="base" hangingPunct="0">
        <a:spcBef>
          <a:spcPct val="0"/>
        </a:spcBef>
        <a:spcAft>
          <a:spcPct val="0"/>
        </a:spcAft>
        <a:defRPr sz="4400" b="1">
          <a:solidFill>
            <a:srgbClr val="0000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2"/>
          <p:cNvSpPr txBox="1">
            <a:spLocks noChangeArrowheads="1"/>
          </p:cNvSpPr>
          <p:nvPr/>
        </p:nvSpPr>
        <p:spPr bwMode="auto">
          <a:xfrm>
            <a:off x="4876800" y="1981200"/>
            <a:ext cx="4038600" cy="457200"/>
          </a:xfrm>
          <a:prstGeom prst="rect">
            <a:avLst/>
          </a:prstGeom>
          <a:noFill/>
          <a:ln w="12700">
            <a:noFill/>
            <a:miter lim="800000"/>
            <a:headEnd type="none" w="sm" len="sm"/>
            <a:tailEnd type="none" w="sm" len="sm"/>
          </a:ln>
        </p:spPr>
        <p:txBody>
          <a:bodyPr>
            <a:spAutoFit/>
          </a:bodyPr>
          <a:lstStyle/>
          <a:p>
            <a:pPr eaLnBrk="0" hangingPunct="0">
              <a:spcBef>
                <a:spcPct val="50000"/>
              </a:spcBef>
            </a:pPr>
            <a:endParaRPr lang="en-US" b="0">
              <a:latin typeface="Times New Roman" pitchFamily="18" charset="0"/>
            </a:endParaRPr>
          </a:p>
        </p:txBody>
      </p:sp>
      <p:sp>
        <p:nvSpPr>
          <p:cNvPr id="18434" name="Rectangle 3"/>
          <p:cNvSpPr>
            <a:spLocks noChangeArrowheads="1"/>
          </p:cNvSpPr>
          <p:nvPr/>
        </p:nvSpPr>
        <p:spPr bwMode="auto">
          <a:xfrm>
            <a:off x="1598613" y="1570038"/>
            <a:ext cx="5929312" cy="903287"/>
          </a:xfrm>
          <a:prstGeom prst="rect">
            <a:avLst/>
          </a:prstGeom>
          <a:noFill/>
          <a:ln w="12700">
            <a:noFill/>
            <a:miter lim="800000"/>
            <a:headEnd type="none" w="sm" len="sm"/>
            <a:tailEnd type="none" w="sm" len="sm"/>
          </a:ln>
        </p:spPr>
        <p:txBody>
          <a:bodyPr>
            <a:spAutoFit/>
          </a:bodyPr>
          <a:lstStyle/>
          <a:p>
            <a:pPr algn="ctr" eaLnBrk="0" hangingPunct="0">
              <a:lnSpc>
                <a:spcPct val="95000"/>
              </a:lnSpc>
            </a:pPr>
            <a:r>
              <a:rPr lang="en-US" sz="3200"/>
              <a:t>Mr. Samuel P. Williamson</a:t>
            </a:r>
          </a:p>
          <a:p>
            <a:pPr algn="ctr" eaLnBrk="0" hangingPunct="0">
              <a:lnSpc>
                <a:spcPct val="95000"/>
              </a:lnSpc>
            </a:pPr>
            <a:r>
              <a:rPr lang="en-US"/>
              <a:t>Federal Coordinator for Meteorology</a:t>
            </a:r>
            <a:endParaRPr lang="en-US" sz="2600"/>
          </a:p>
        </p:txBody>
      </p:sp>
      <p:sp>
        <p:nvSpPr>
          <p:cNvPr id="18435" name="Text Box 4"/>
          <p:cNvSpPr txBox="1">
            <a:spLocks noChangeArrowheads="1"/>
          </p:cNvSpPr>
          <p:nvPr/>
        </p:nvSpPr>
        <p:spPr bwMode="auto">
          <a:xfrm>
            <a:off x="0" y="5099050"/>
            <a:ext cx="9144000" cy="1218795"/>
          </a:xfrm>
          <a:prstGeom prst="rect">
            <a:avLst/>
          </a:prstGeom>
          <a:noFill/>
          <a:ln w="12700">
            <a:noFill/>
            <a:miter lim="800000"/>
            <a:headEnd type="none" w="sm" len="sm"/>
            <a:tailEnd type="none" w="sm" len="sm"/>
          </a:ln>
        </p:spPr>
        <p:txBody>
          <a:bodyPr>
            <a:spAutoFit/>
          </a:bodyPr>
          <a:lstStyle/>
          <a:p>
            <a:pPr algn="ctr" eaLnBrk="0" hangingPunct="0">
              <a:lnSpc>
                <a:spcPct val="50000"/>
              </a:lnSpc>
            </a:pPr>
            <a:endParaRPr lang="en-US" dirty="0"/>
          </a:p>
          <a:p>
            <a:pPr algn="ctr" eaLnBrk="0" hangingPunct="0">
              <a:lnSpc>
                <a:spcPct val="90000"/>
              </a:lnSpc>
            </a:pPr>
            <a:r>
              <a:rPr lang="en-US" dirty="0"/>
              <a:t>The Office of the Federal Coordinator for </a:t>
            </a:r>
          </a:p>
          <a:p>
            <a:pPr algn="ctr" eaLnBrk="0" hangingPunct="0">
              <a:lnSpc>
                <a:spcPct val="90000"/>
              </a:lnSpc>
            </a:pPr>
            <a:r>
              <a:rPr lang="en-US" dirty="0"/>
              <a:t>Meteorological Services and Supporting Research      </a:t>
            </a:r>
          </a:p>
          <a:p>
            <a:pPr algn="ctr" eaLnBrk="0" hangingPunct="0">
              <a:lnSpc>
                <a:spcPct val="90000"/>
              </a:lnSpc>
            </a:pPr>
            <a:endParaRPr lang="en-US" sz="2000" dirty="0"/>
          </a:p>
        </p:txBody>
      </p:sp>
      <p:sp>
        <p:nvSpPr>
          <p:cNvPr id="3077" name="Rectangle 5"/>
          <p:cNvSpPr>
            <a:spLocks noChangeArrowheads="1"/>
          </p:cNvSpPr>
          <p:nvPr/>
        </p:nvSpPr>
        <p:spPr bwMode="auto">
          <a:xfrm>
            <a:off x="382588" y="2968625"/>
            <a:ext cx="8362950" cy="1421928"/>
          </a:xfrm>
          <a:prstGeom prst="rect">
            <a:avLst/>
          </a:prstGeom>
          <a:noFill/>
          <a:ln w="57150">
            <a:solidFill>
              <a:srgbClr val="000080"/>
            </a:solidFill>
            <a:miter lim="800000"/>
            <a:headEnd type="none" w="sm" len="sm"/>
            <a:tailEnd type="none" w="sm" len="sm"/>
          </a:ln>
        </p:spPr>
        <p:txBody>
          <a:bodyPr>
            <a:spAutoFit/>
          </a:bodyPr>
          <a:lstStyle/>
          <a:p>
            <a:pPr algn="ctr" eaLnBrk="0" hangingPunct="0">
              <a:lnSpc>
                <a:spcPct val="120000"/>
              </a:lnSpc>
              <a:defRPr/>
            </a:pPr>
            <a:r>
              <a:rPr lang="en-US" dirty="0" smtClean="0">
                <a:solidFill>
                  <a:schemeClr val="accent6">
                    <a:lumMod val="75000"/>
                  </a:schemeClr>
                </a:solidFill>
                <a:latin typeface="Arial" pitchFamily="34" charset="0"/>
              </a:rPr>
              <a:t>67</a:t>
            </a:r>
            <a:r>
              <a:rPr lang="en-US" baseline="30000" dirty="0" smtClean="0">
                <a:solidFill>
                  <a:schemeClr val="accent6">
                    <a:lumMod val="75000"/>
                  </a:schemeClr>
                </a:solidFill>
                <a:latin typeface="Arial" pitchFamily="34" charset="0"/>
              </a:rPr>
              <a:t>th</a:t>
            </a:r>
            <a:r>
              <a:rPr lang="en-US" dirty="0" smtClean="0">
                <a:solidFill>
                  <a:schemeClr val="accent6">
                    <a:lumMod val="75000"/>
                  </a:schemeClr>
                </a:solidFill>
                <a:latin typeface="Arial" pitchFamily="34" charset="0"/>
              </a:rPr>
              <a:t> </a:t>
            </a:r>
            <a:r>
              <a:rPr lang="en-US" dirty="0">
                <a:solidFill>
                  <a:schemeClr val="accent6">
                    <a:lumMod val="75000"/>
                  </a:schemeClr>
                </a:solidFill>
                <a:latin typeface="Arial" pitchFamily="34" charset="0"/>
              </a:rPr>
              <a:t>Interdepartmental Hurricane </a:t>
            </a:r>
            <a:r>
              <a:rPr lang="en-US" dirty="0" smtClean="0">
                <a:solidFill>
                  <a:schemeClr val="accent6">
                    <a:lumMod val="75000"/>
                  </a:schemeClr>
                </a:solidFill>
                <a:latin typeface="Arial" pitchFamily="34" charset="0"/>
              </a:rPr>
              <a:t>Conference</a:t>
            </a:r>
          </a:p>
          <a:p>
            <a:pPr algn="ctr" eaLnBrk="0" hangingPunct="0">
              <a:lnSpc>
                <a:spcPct val="120000"/>
              </a:lnSpc>
              <a:defRPr/>
            </a:pPr>
            <a:r>
              <a:rPr lang="en-US" sz="2800" dirty="0" smtClean="0">
                <a:solidFill>
                  <a:schemeClr val="accent6">
                    <a:lumMod val="75000"/>
                  </a:schemeClr>
                </a:solidFill>
                <a:latin typeface="Arial" pitchFamily="34" charset="0"/>
              </a:rPr>
              <a:t>Tropical Cyclone Research Forum</a:t>
            </a:r>
            <a:endParaRPr lang="en-US" sz="2800" dirty="0">
              <a:solidFill>
                <a:schemeClr val="accent6">
                  <a:lumMod val="75000"/>
                </a:schemeClr>
              </a:solidFill>
              <a:latin typeface="Arial" pitchFamily="34" charset="0"/>
            </a:endParaRPr>
          </a:p>
          <a:p>
            <a:pPr algn="ctr" eaLnBrk="0" hangingPunct="0">
              <a:spcBef>
                <a:spcPts val="0"/>
              </a:spcBef>
              <a:spcAft>
                <a:spcPts val="0"/>
              </a:spcAft>
              <a:defRPr/>
            </a:pPr>
            <a:r>
              <a:rPr lang="en-US" i="1" dirty="0" smtClean="0">
                <a:solidFill>
                  <a:schemeClr val="accent6">
                    <a:lumMod val="75000"/>
                  </a:schemeClr>
                </a:solidFill>
                <a:latin typeface="Arial" pitchFamily="34" charset="0"/>
              </a:rPr>
              <a:t>Tropical </a:t>
            </a:r>
            <a:r>
              <a:rPr lang="en-US" i="1" dirty="0">
                <a:solidFill>
                  <a:schemeClr val="accent6">
                    <a:lumMod val="75000"/>
                  </a:schemeClr>
                </a:solidFill>
                <a:latin typeface="Arial" pitchFamily="34" charset="0"/>
              </a:rPr>
              <a:t>Cyclone </a:t>
            </a:r>
            <a:r>
              <a:rPr lang="en-US" i="1" dirty="0" smtClean="0">
                <a:solidFill>
                  <a:schemeClr val="accent6">
                    <a:lumMod val="75000"/>
                  </a:schemeClr>
                </a:solidFill>
                <a:latin typeface="Arial" pitchFamily="34" charset="0"/>
              </a:rPr>
              <a:t>Research: Our Vision for the Future  </a:t>
            </a:r>
            <a:endParaRPr lang="en-US" i="1" dirty="0">
              <a:solidFill>
                <a:schemeClr val="accent6">
                  <a:lumMod val="75000"/>
                </a:schemeClr>
              </a:solidFill>
              <a:latin typeface="Arial" pitchFamily="34" charset="0"/>
            </a:endParaRPr>
          </a:p>
        </p:txBody>
      </p:sp>
      <p:sp>
        <p:nvSpPr>
          <p:cNvPr id="18437" name="Text Box 6"/>
          <p:cNvSpPr txBox="1">
            <a:spLocks noChangeArrowheads="1"/>
          </p:cNvSpPr>
          <p:nvPr/>
        </p:nvSpPr>
        <p:spPr bwMode="auto">
          <a:xfrm>
            <a:off x="661988" y="198438"/>
            <a:ext cx="7802562" cy="558800"/>
          </a:xfrm>
          <a:prstGeom prst="rect">
            <a:avLst/>
          </a:prstGeom>
          <a:noFill/>
          <a:ln w="12700">
            <a:noFill/>
            <a:miter lim="800000"/>
            <a:headEnd type="none" w="sm" len="sm"/>
            <a:tailEnd type="none" w="sm" len="sm"/>
          </a:ln>
        </p:spPr>
        <p:txBody>
          <a:bodyPr>
            <a:spAutoFit/>
          </a:bodyPr>
          <a:lstStyle/>
          <a:p>
            <a:pPr algn="ctr" eaLnBrk="0" hangingPunct="0">
              <a:lnSpc>
                <a:spcPct val="85000"/>
              </a:lnSpc>
            </a:pPr>
            <a:r>
              <a:rPr lang="en-US" sz="3600" dirty="0" smtClean="0"/>
              <a:t>Final Remarks</a:t>
            </a:r>
            <a:endParaRPr lang="en-US" sz="3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370818" y="1197837"/>
            <a:ext cx="8402364" cy="8878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kern="0" dirty="0" smtClean="0">
                <a:solidFill>
                  <a:srgbClr val="000080"/>
                </a:solidFill>
                <a:cs typeface="Arial" pitchFamily="34" charset="0"/>
              </a:rPr>
              <a:t>Richard H. </a:t>
            </a:r>
            <a:r>
              <a:rPr lang="en-US" sz="4400" kern="0" dirty="0" err="1" smtClean="0">
                <a:solidFill>
                  <a:srgbClr val="000080"/>
                </a:solidFill>
                <a:cs typeface="Arial" pitchFamily="34" charset="0"/>
              </a:rPr>
              <a:t>Hagemeyer</a:t>
            </a:r>
            <a:r>
              <a:rPr lang="en-US" sz="4400" kern="0" dirty="0" smtClean="0">
                <a:solidFill>
                  <a:srgbClr val="000080"/>
                </a:solidFill>
                <a:cs typeface="Arial" pitchFamily="34" charset="0"/>
              </a:rPr>
              <a:t> Award</a:t>
            </a:r>
            <a:endParaRPr kumimoji="0" lang="en-US" sz="1600" b="1" i="0" u="none" strike="noStrike" kern="0" cap="none" spc="0" normalizeH="0" baseline="0" noProof="0" dirty="0" smtClean="0">
              <a:ln>
                <a:noFill/>
              </a:ln>
              <a:solidFill>
                <a:srgbClr val="000080"/>
              </a:solidFill>
              <a:effectLst/>
              <a:uLnTx/>
              <a:uFillTx/>
              <a:latin typeface="Arial" pitchFamily="34" charset="0"/>
              <a:ea typeface="+mn-ea"/>
              <a:cs typeface="Arial" pitchFamily="34" charset="0"/>
            </a:endParaRPr>
          </a:p>
        </p:txBody>
      </p:sp>
      <p:sp>
        <p:nvSpPr>
          <p:cNvPr id="6" name="Text Box 4"/>
          <p:cNvSpPr txBox="1">
            <a:spLocks noChangeArrowheads="1"/>
          </p:cNvSpPr>
          <p:nvPr/>
        </p:nvSpPr>
        <p:spPr bwMode="auto">
          <a:xfrm>
            <a:off x="662757" y="198438"/>
            <a:ext cx="7802563" cy="558800"/>
          </a:xfrm>
          <a:prstGeom prst="rect">
            <a:avLst/>
          </a:prstGeom>
          <a:noFill/>
          <a:ln w="12700">
            <a:noFill/>
            <a:miter lim="800000"/>
            <a:headEnd type="none" w="sm" len="sm"/>
            <a:tailEnd type="none" w="sm" len="sm"/>
          </a:ln>
        </p:spPr>
        <p:txBody>
          <a:bodyPr>
            <a:spAutoFit/>
          </a:bodyPr>
          <a:lstStyle/>
          <a:p>
            <a:pPr algn="ctr">
              <a:lnSpc>
                <a:spcPct val="85000"/>
              </a:lnSpc>
              <a:spcBef>
                <a:spcPct val="0"/>
              </a:spcBef>
              <a:spcAft>
                <a:spcPct val="0"/>
              </a:spcAft>
            </a:pPr>
            <a:r>
              <a:rPr lang="en-US" sz="3600" dirty="0" smtClean="0"/>
              <a:t>Forum</a:t>
            </a:r>
            <a:r>
              <a:rPr lang="en-US" sz="3600" dirty="0" smtClean="0"/>
              <a:t> </a:t>
            </a:r>
            <a:r>
              <a:rPr lang="en-US" sz="3600" dirty="0" smtClean="0"/>
              <a:t>Highlights</a:t>
            </a:r>
            <a:endParaRPr lang="en-US" sz="3600" dirty="0"/>
          </a:p>
        </p:txBody>
      </p:sp>
      <p:sp>
        <p:nvSpPr>
          <p:cNvPr id="8" name="TextBox 7"/>
          <p:cNvSpPr txBox="1"/>
          <p:nvPr/>
        </p:nvSpPr>
        <p:spPr>
          <a:xfrm>
            <a:off x="2290706" y="2978330"/>
            <a:ext cx="4338694" cy="2123658"/>
          </a:xfrm>
          <a:prstGeom prst="rect">
            <a:avLst/>
          </a:prstGeom>
          <a:noFill/>
        </p:spPr>
        <p:txBody>
          <a:bodyPr wrap="square" rtlCol="0">
            <a:spAutoFit/>
          </a:bodyPr>
          <a:lstStyle/>
          <a:p>
            <a:pPr algn="ctr">
              <a:lnSpc>
                <a:spcPct val="100000"/>
              </a:lnSpc>
              <a:spcBef>
                <a:spcPts val="0"/>
              </a:spcBef>
              <a:spcAft>
                <a:spcPts val="0"/>
              </a:spcAft>
            </a:pPr>
            <a:r>
              <a:rPr lang="en-US" dirty="0" smtClean="0"/>
              <a:t>2013 Winner</a:t>
            </a:r>
            <a:endParaRPr lang="en-US" dirty="0" smtClean="0"/>
          </a:p>
          <a:p>
            <a:pPr algn="ctr">
              <a:lnSpc>
                <a:spcPct val="100000"/>
              </a:lnSpc>
              <a:spcBef>
                <a:spcPts val="0"/>
              </a:spcBef>
              <a:spcAft>
                <a:spcPts val="0"/>
              </a:spcAft>
            </a:pPr>
            <a:endParaRPr lang="en-US" dirty="0" smtClean="0"/>
          </a:p>
          <a:p>
            <a:pPr algn="ctr">
              <a:lnSpc>
                <a:spcPct val="100000"/>
              </a:lnSpc>
              <a:spcBef>
                <a:spcPts val="0"/>
              </a:spcBef>
              <a:spcAft>
                <a:spcPts val="0"/>
              </a:spcAft>
            </a:pPr>
            <a:r>
              <a:rPr lang="en-US" sz="3200" dirty="0" smtClean="0"/>
              <a:t>Dr. James McFadden</a:t>
            </a:r>
            <a:endParaRPr lang="en-US" sz="3200" dirty="0" smtClean="0"/>
          </a:p>
          <a:p>
            <a:pPr algn="ctr">
              <a:lnSpc>
                <a:spcPct val="100000"/>
              </a:lnSpc>
              <a:spcBef>
                <a:spcPts val="0"/>
              </a:spcBef>
              <a:spcAft>
                <a:spcPts val="0"/>
              </a:spcAft>
            </a:pPr>
            <a:endParaRPr lang="en-US" sz="1200" dirty="0" smtClean="0"/>
          </a:p>
          <a:p>
            <a:pPr algn="ctr">
              <a:lnSpc>
                <a:spcPct val="100000"/>
              </a:lnSpc>
              <a:spcBef>
                <a:spcPts val="0"/>
              </a:spcBef>
              <a:spcAft>
                <a:spcPts val="0"/>
              </a:spcAft>
            </a:pPr>
            <a:r>
              <a:rPr lang="en-US" sz="2000" dirty="0" smtClean="0"/>
              <a:t>Chief, Programs and Projects</a:t>
            </a:r>
          </a:p>
          <a:p>
            <a:pPr algn="ctr">
              <a:lnSpc>
                <a:spcPct val="100000"/>
              </a:lnSpc>
              <a:spcBef>
                <a:spcPts val="0"/>
              </a:spcBef>
              <a:spcAft>
                <a:spcPts val="0"/>
              </a:spcAft>
            </a:pPr>
            <a:r>
              <a:rPr lang="en-US" sz="2000" dirty="0" smtClean="0"/>
              <a:t>NOAA Aircraft Operations Center</a:t>
            </a:r>
            <a:endParaRPr lang="en-US" sz="2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182" y="3867576"/>
            <a:ext cx="4804013" cy="1942674"/>
          </a:xfrm>
        </p:spPr>
        <p:txBody>
          <a:bodyPr/>
          <a:lstStyle/>
          <a:p>
            <a:pPr>
              <a:spcBef>
                <a:spcPts val="1200"/>
              </a:spcBef>
              <a:spcAft>
                <a:spcPts val="1200"/>
              </a:spcAft>
              <a:buFont typeface="Arial" pitchFamily="34" charset="0"/>
              <a:buChar char="•"/>
              <a:defRPr/>
            </a:pPr>
            <a:r>
              <a:rPr lang="en-US" sz="2000" b="1" dirty="0" smtClean="0"/>
              <a:t>Collaborative Decision Making: Connecting Agencies (Federa</a:t>
            </a:r>
            <a:r>
              <a:rPr lang="en-US" sz="2000" b="1" dirty="0" smtClean="0"/>
              <a:t>l and State) and the Private Sector for Improved Situational Awareness, Coordination, and Response to Save Lives and Property</a:t>
            </a:r>
            <a:endParaRPr lang="en-US" sz="2000" b="1" dirty="0"/>
          </a:p>
        </p:txBody>
      </p:sp>
      <p:pic>
        <p:nvPicPr>
          <p:cNvPr id="5" name="Content Placeholder 4" descr="jones_dave"/>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93784" y="1965279"/>
            <a:ext cx="3213237" cy="387106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ext Box 2"/>
          <p:cNvSpPr txBox="1">
            <a:spLocks noChangeArrowheads="1"/>
          </p:cNvSpPr>
          <p:nvPr/>
        </p:nvSpPr>
        <p:spPr bwMode="auto">
          <a:xfrm>
            <a:off x="663575" y="198438"/>
            <a:ext cx="7802563" cy="558800"/>
          </a:xfrm>
          <a:prstGeom prst="rect">
            <a:avLst/>
          </a:prstGeom>
          <a:noFill/>
          <a:ln w="12700">
            <a:noFill/>
            <a:miter lim="800000"/>
            <a:headEnd type="none" w="sm" len="sm"/>
            <a:tailEnd type="none" w="sm" len="sm"/>
          </a:ln>
        </p:spPr>
        <p:txBody>
          <a:bodyPr>
            <a:spAutoFit/>
          </a:bodyPr>
          <a:lstStyle/>
          <a:p>
            <a:pPr algn="ctr" eaLnBrk="0" hangingPunct="0">
              <a:lnSpc>
                <a:spcPct val="85000"/>
              </a:lnSpc>
            </a:pPr>
            <a:r>
              <a:rPr lang="en-US" sz="3600" dirty="0" smtClean="0"/>
              <a:t>Forum </a:t>
            </a:r>
            <a:r>
              <a:rPr lang="en-US" sz="3600" dirty="0" smtClean="0"/>
              <a:t>Highlights</a:t>
            </a:r>
            <a:endParaRPr lang="en-US" sz="3600" dirty="0"/>
          </a:p>
        </p:txBody>
      </p:sp>
      <p:sp>
        <p:nvSpPr>
          <p:cNvPr id="8" name="TextBox 7"/>
          <p:cNvSpPr txBox="1"/>
          <p:nvPr/>
        </p:nvSpPr>
        <p:spPr>
          <a:xfrm>
            <a:off x="2784323" y="1252199"/>
            <a:ext cx="3595856" cy="425950"/>
          </a:xfrm>
          <a:prstGeom prst="rect">
            <a:avLst/>
          </a:prstGeom>
          <a:noFill/>
        </p:spPr>
        <p:txBody>
          <a:bodyPr wrap="none" rtlCol="0">
            <a:spAutoFit/>
          </a:bodyPr>
          <a:lstStyle/>
          <a:p>
            <a:r>
              <a:rPr lang="en-US" sz="3600" dirty="0" smtClean="0">
                <a:solidFill>
                  <a:srgbClr val="000080"/>
                </a:solidFill>
              </a:rPr>
              <a:t>Invited Speaker</a:t>
            </a:r>
            <a:endParaRPr lang="en-US" sz="3600" dirty="0">
              <a:solidFill>
                <a:srgbClr val="000080"/>
              </a:solidFill>
            </a:endParaRPr>
          </a:p>
        </p:txBody>
      </p:sp>
      <p:sp>
        <p:nvSpPr>
          <p:cNvPr id="9" name="Rectangle 8"/>
          <p:cNvSpPr/>
          <p:nvPr/>
        </p:nvSpPr>
        <p:spPr>
          <a:xfrm>
            <a:off x="109182" y="1937217"/>
            <a:ext cx="4913193" cy="1692771"/>
          </a:xfrm>
          <a:prstGeom prst="rect">
            <a:avLst/>
          </a:prstGeom>
        </p:spPr>
        <p:txBody>
          <a:bodyPr wrap="square">
            <a:spAutoFit/>
          </a:bodyPr>
          <a:lstStyle/>
          <a:p>
            <a:pPr algn="ctr" eaLnBrk="0" hangingPunct="0">
              <a:lnSpc>
                <a:spcPct val="100000"/>
              </a:lnSpc>
              <a:spcBef>
                <a:spcPts val="0"/>
              </a:spcBef>
              <a:spcAft>
                <a:spcPts val="0"/>
              </a:spcAft>
              <a:defRPr/>
            </a:pPr>
            <a:r>
              <a:rPr lang="en-US" sz="3200" dirty="0" smtClean="0">
                <a:latin typeface="Arial" pitchFamily="34" charset="0"/>
              </a:rPr>
              <a:t>Mr. Dave Jones</a:t>
            </a:r>
          </a:p>
          <a:p>
            <a:pPr algn="ctr" eaLnBrk="0" hangingPunct="0">
              <a:lnSpc>
                <a:spcPct val="100000"/>
              </a:lnSpc>
              <a:spcBef>
                <a:spcPts val="0"/>
              </a:spcBef>
              <a:spcAft>
                <a:spcPts val="0"/>
              </a:spcAft>
              <a:defRPr/>
            </a:pPr>
            <a:endParaRPr lang="en-US" sz="1200" dirty="0">
              <a:latin typeface="Arial" pitchFamily="34" charset="0"/>
            </a:endParaRPr>
          </a:p>
          <a:p>
            <a:pPr algn="ctr" eaLnBrk="0" hangingPunct="0">
              <a:lnSpc>
                <a:spcPct val="100000"/>
              </a:lnSpc>
              <a:spcBef>
                <a:spcPts val="0"/>
              </a:spcBef>
              <a:spcAft>
                <a:spcPts val="0"/>
              </a:spcAft>
              <a:defRPr/>
            </a:pPr>
            <a:r>
              <a:rPr lang="en-US" sz="2000" dirty="0" smtClean="0"/>
              <a:t>President &amp; CEO</a:t>
            </a:r>
            <a:endParaRPr lang="en-US" sz="2000" dirty="0"/>
          </a:p>
          <a:p>
            <a:pPr algn="ctr" eaLnBrk="0" hangingPunct="0">
              <a:lnSpc>
                <a:spcPct val="100000"/>
              </a:lnSpc>
              <a:spcBef>
                <a:spcPts val="0"/>
              </a:spcBef>
              <a:spcAft>
                <a:spcPts val="0"/>
              </a:spcAft>
              <a:defRPr/>
            </a:pPr>
            <a:r>
              <a:rPr lang="en-US" sz="2000" dirty="0" err="1" smtClean="0"/>
              <a:t>StormCenter</a:t>
            </a:r>
            <a:r>
              <a:rPr lang="en-US" sz="2000" dirty="0" smtClean="0"/>
              <a:t> Communication, Inc.</a:t>
            </a:r>
          </a:p>
          <a:p>
            <a:pPr algn="ctr" eaLnBrk="0" hangingPunct="0">
              <a:lnSpc>
                <a:spcPct val="100000"/>
              </a:lnSpc>
              <a:spcBef>
                <a:spcPts val="0"/>
              </a:spcBef>
              <a:spcAft>
                <a:spcPts val="0"/>
              </a:spcAft>
              <a:defRPr/>
            </a:pPr>
            <a:endParaRPr lang="en-US" sz="2000" dirty="0"/>
          </a:p>
        </p:txBody>
      </p:sp>
    </p:spTree>
    <p:extLst>
      <p:ext uri="{BB962C8B-B14F-4D97-AF65-F5344CB8AC3E}">
        <p14:creationId xmlns:p14="http://schemas.microsoft.com/office/powerpoint/2010/main" xmlns="" val="657120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4"/>
          <p:cNvSpPr txBox="1">
            <a:spLocks noChangeArrowheads="1"/>
          </p:cNvSpPr>
          <p:nvPr/>
        </p:nvSpPr>
        <p:spPr bwMode="auto">
          <a:xfrm>
            <a:off x="671513" y="247650"/>
            <a:ext cx="7802562" cy="558800"/>
          </a:xfrm>
          <a:prstGeom prst="rect">
            <a:avLst/>
          </a:prstGeom>
          <a:noFill/>
          <a:ln w="12700">
            <a:noFill/>
            <a:miter lim="800000"/>
            <a:headEnd type="none" w="sm" len="sm"/>
            <a:tailEnd type="none" w="sm" len="sm"/>
          </a:ln>
        </p:spPr>
        <p:txBody>
          <a:bodyPr>
            <a:spAutoFit/>
          </a:bodyPr>
          <a:lstStyle/>
          <a:p>
            <a:pPr algn="ctr" eaLnBrk="0" hangingPunct="0">
              <a:lnSpc>
                <a:spcPct val="85000"/>
              </a:lnSpc>
            </a:pPr>
            <a:r>
              <a:rPr lang="en-US" sz="3600" dirty="0" smtClean="0"/>
              <a:t>Forum </a:t>
            </a:r>
            <a:r>
              <a:rPr lang="en-US" sz="3600" dirty="0" smtClean="0"/>
              <a:t>Highlights</a:t>
            </a:r>
            <a:endParaRPr lang="en-US" sz="3600" dirty="0"/>
          </a:p>
        </p:txBody>
      </p:sp>
      <p:sp>
        <p:nvSpPr>
          <p:cNvPr id="10245" name="Rectangle 6"/>
          <p:cNvSpPr>
            <a:spLocks noChangeArrowheads="1"/>
          </p:cNvSpPr>
          <p:nvPr/>
        </p:nvSpPr>
        <p:spPr bwMode="auto">
          <a:xfrm>
            <a:off x="0" y="1963738"/>
            <a:ext cx="9144000" cy="3908762"/>
          </a:xfrm>
          <a:prstGeom prst="rect">
            <a:avLst/>
          </a:prstGeom>
          <a:noFill/>
          <a:ln w="9525" algn="ctr">
            <a:noFill/>
            <a:miter lim="800000"/>
            <a:headEnd/>
            <a:tailEnd/>
          </a:ln>
        </p:spPr>
        <p:txBody>
          <a:bodyPr>
            <a:spAutoFit/>
          </a:bodyPr>
          <a:lstStyle/>
          <a:p>
            <a:pPr algn="ctr" eaLnBrk="0" hangingPunct="0">
              <a:spcBef>
                <a:spcPts val="0"/>
              </a:spcBef>
              <a:spcAft>
                <a:spcPts val="0"/>
              </a:spcAft>
              <a:defRPr/>
            </a:pPr>
            <a:r>
              <a:rPr lang="en-US" sz="2800" dirty="0" smtClean="0">
                <a:latin typeface="Arial" pitchFamily="34" charset="0"/>
              </a:rPr>
              <a:t>Social </a:t>
            </a:r>
            <a:r>
              <a:rPr lang="en-US" sz="2800" dirty="0" smtClean="0">
                <a:latin typeface="Arial" pitchFamily="34" charset="0"/>
              </a:rPr>
              <a:t>Science Applications to the TC Forecast</a:t>
            </a:r>
          </a:p>
          <a:p>
            <a:pPr algn="ctr" eaLnBrk="0" hangingPunct="0">
              <a:spcBef>
                <a:spcPts val="0"/>
              </a:spcBef>
              <a:spcAft>
                <a:spcPts val="0"/>
              </a:spcAft>
              <a:defRPr/>
            </a:pPr>
            <a:r>
              <a:rPr lang="en-US" sz="2800" dirty="0" smtClean="0">
                <a:latin typeface="Arial" pitchFamily="34" charset="0"/>
              </a:rPr>
              <a:t>and Warning Notification Problem </a:t>
            </a:r>
            <a:endParaRPr lang="en-US" sz="2800" dirty="0" smtClean="0">
              <a:latin typeface="Arial" pitchFamily="34" charset="0"/>
            </a:endParaRPr>
          </a:p>
          <a:p>
            <a:pPr algn="ctr" eaLnBrk="0" hangingPunct="0">
              <a:spcBef>
                <a:spcPts val="0"/>
              </a:spcBef>
              <a:spcAft>
                <a:spcPts val="0"/>
              </a:spcAft>
              <a:defRPr/>
            </a:pPr>
            <a:endParaRPr lang="en-US" sz="2800" dirty="0" smtClean="0">
              <a:latin typeface="Arial" pitchFamily="34" charset="0"/>
            </a:endParaRPr>
          </a:p>
          <a:p>
            <a:pPr algn="ctr" eaLnBrk="0" hangingPunct="0">
              <a:spcBef>
                <a:spcPts val="0"/>
              </a:spcBef>
              <a:spcAft>
                <a:spcPts val="0"/>
              </a:spcAft>
              <a:defRPr/>
            </a:pPr>
            <a:r>
              <a:rPr lang="en-US" sz="2800" dirty="0" smtClean="0">
                <a:latin typeface="Arial" pitchFamily="34" charset="0"/>
              </a:rPr>
              <a:t>Final </a:t>
            </a:r>
            <a:r>
              <a:rPr lang="en-US" sz="2800" dirty="0">
                <a:latin typeface="Arial" pitchFamily="34" charset="0"/>
              </a:rPr>
              <a:t>Plenary Session</a:t>
            </a:r>
          </a:p>
          <a:p>
            <a:pPr marL="173038" indent="-173038" algn="ctr" eaLnBrk="0" hangingPunct="0">
              <a:spcBef>
                <a:spcPts val="0"/>
              </a:spcBef>
              <a:spcAft>
                <a:spcPts val="0"/>
              </a:spcAft>
              <a:tabLst>
                <a:tab pos="4572000" algn="l"/>
              </a:tabLst>
              <a:defRPr/>
            </a:pPr>
            <a:endParaRPr lang="en-US" dirty="0" smtClean="0">
              <a:latin typeface="Arial" pitchFamily="34" charset="0"/>
            </a:endParaRPr>
          </a:p>
          <a:p>
            <a:pPr marL="173038" indent="-173038" algn="ctr" eaLnBrk="0" hangingPunct="0">
              <a:spcBef>
                <a:spcPts val="0"/>
              </a:spcBef>
              <a:spcAft>
                <a:spcPts val="0"/>
              </a:spcAft>
              <a:tabLst>
                <a:tab pos="4572000" algn="l"/>
              </a:tabLst>
              <a:defRPr/>
            </a:pPr>
            <a:r>
              <a:rPr lang="en-US" sz="2800" dirty="0" smtClean="0">
                <a:latin typeface="Arial" pitchFamily="34" charset="0"/>
              </a:rPr>
              <a:t>WG/HWSOR</a:t>
            </a:r>
            <a:r>
              <a:rPr lang="en-US" sz="2800" dirty="0">
                <a:latin typeface="Arial" pitchFamily="34" charset="0"/>
              </a:rPr>
              <a:t>:  Action Item Review</a:t>
            </a:r>
          </a:p>
          <a:p>
            <a:pPr algn="ctr" eaLnBrk="0" hangingPunct="0">
              <a:spcBef>
                <a:spcPts val="0"/>
              </a:spcBef>
              <a:spcAft>
                <a:spcPts val="0"/>
              </a:spcAft>
              <a:defRPr/>
            </a:pPr>
            <a:r>
              <a:rPr lang="en-US" sz="2800" dirty="0" smtClean="0">
                <a:latin typeface="Arial" pitchFamily="34" charset="0"/>
              </a:rPr>
              <a:t>Conference Wrap-up</a:t>
            </a:r>
          </a:p>
          <a:p>
            <a:pPr algn="ctr" eaLnBrk="0" hangingPunct="0">
              <a:spcBef>
                <a:spcPts val="0"/>
              </a:spcBef>
              <a:spcAft>
                <a:spcPts val="0"/>
              </a:spcAft>
              <a:defRPr/>
            </a:pPr>
            <a:r>
              <a:rPr lang="en-US" sz="2800" dirty="0" smtClean="0">
                <a:latin typeface="Arial" pitchFamily="34" charset="0"/>
              </a:rPr>
              <a:t>Final </a:t>
            </a:r>
            <a:r>
              <a:rPr lang="en-US" sz="2800" dirty="0">
                <a:latin typeface="Arial" pitchFamily="34" charset="0"/>
              </a:rPr>
              <a:t>Wrap-Up</a:t>
            </a:r>
          </a:p>
          <a:p>
            <a:pPr algn="ctr" eaLnBrk="0" hangingPunct="0">
              <a:spcBef>
                <a:spcPts val="0"/>
              </a:spcBef>
              <a:spcAft>
                <a:spcPts val="0"/>
              </a:spcAft>
              <a:defRPr/>
            </a:pPr>
            <a:r>
              <a:rPr lang="en-US" sz="2800" dirty="0" smtClean="0">
                <a:latin typeface="Arial" pitchFamily="34" charset="0"/>
              </a:rPr>
              <a:t>Adjourn</a:t>
            </a:r>
            <a:endParaRPr lang="en-US" sz="2800" b="0" dirty="0">
              <a:latin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662757" y="198438"/>
            <a:ext cx="7802563" cy="558800"/>
          </a:xfrm>
          <a:prstGeom prst="rect">
            <a:avLst/>
          </a:prstGeom>
          <a:noFill/>
          <a:ln w="12700">
            <a:noFill/>
            <a:miter lim="800000"/>
            <a:headEnd type="none" w="sm" len="sm"/>
            <a:tailEnd type="none" w="sm" len="sm"/>
          </a:ln>
        </p:spPr>
        <p:txBody>
          <a:bodyPr>
            <a:spAutoFit/>
          </a:bodyPr>
          <a:lstStyle/>
          <a:p>
            <a:pPr algn="ctr">
              <a:lnSpc>
                <a:spcPct val="85000"/>
              </a:lnSpc>
              <a:spcBef>
                <a:spcPct val="0"/>
              </a:spcBef>
              <a:spcAft>
                <a:spcPct val="0"/>
              </a:spcAft>
            </a:pPr>
            <a:r>
              <a:rPr lang="en-US" sz="3600" dirty="0" smtClean="0"/>
              <a:t>Successes and Challenges</a:t>
            </a:r>
            <a:endParaRPr lang="en-US" sz="3600" dirty="0"/>
          </a:p>
        </p:txBody>
      </p:sp>
      <p:sp>
        <p:nvSpPr>
          <p:cNvPr id="4" name="TextBox 3"/>
          <p:cNvSpPr txBox="1"/>
          <p:nvPr/>
        </p:nvSpPr>
        <p:spPr>
          <a:xfrm>
            <a:off x="343565" y="1252311"/>
            <a:ext cx="8666801" cy="4401205"/>
          </a:xfrm>
          <a:prstGeom prst="rect">
            <a:avLst/>
          </a:prstGeom>
          <a:noFill/>
        </p:spPr>
        <p:txBody>
          <a:bodyPr wrap="square" rtlCol="0">
            <a:spAutoFit/>
          </a:bodyPr>
          <a:lstStyle/>
          <a:p>
            <a:pPr marL="342900" indent="-342900">
              <a:buFont typeface="Arial" pitchFamily="34" charset="0"/>
              <a:buChar char="•"/>
            </a:pPr>
            <a:r>
              <a:rPr lang="en-US" sz="2800" dirty="0" smtClean="0"/>
              <a:t>Partnerships and </a:t>
            </a:r>
            <a:r>
              <a:rPr lang="en-US" sz="2800" dirty="0" smtClean="0"/>
              <a:t>Alliances Still Vital</a:t>
            </a:r>
            <a:endParaRPr lang="en-US" sz="2800" dirty="0" smtClean="0"/>
          </a:p>
          <a:p>
            <a:pPr marL="342900" indent="-342900">
              <a:buFont typeface="Arial" pitchFamily="34" charset="0"/>
              <a:buChar char="•"/>
            </a:pPr>
            <a:r>
              <a:rPr lang="en-US" sz="2800" dirty="0" smtClean="0"/>
              <a:t>Importance of Tropical Cyclone Research Working Group</a:t>
            </a:r>
          </a:p>
          <a:p>
            <a:pPr marL="800100" lvl="1" indent="-342900">
              <a:buFont typeface="Arial" pitchFamily="34" charset="0"/>
              <a:buChar char="•"/>
            </a:pPr>
            <a:r>
              <a:rPr lang="en-US" sz="2800" dirty="0" smtClean="0"/>
              <a:t>Transition from Research Results into Operations</a:t>
            </a:r>
            <a:endParaRPr lang="en-US" sz="2800" dirty="0" smtClean="0"/>
          </a:p>
          <a:p>
            <a:pPr marL="342900" indent="-342900">
              <a:buFont typeface="Arial" pitchFamily="34" charset="0"/>
              <a:buChar char="•"/>
            </a:pPr>
            <a:r>
              <a:rPr lang="en-US" sz="2800" dirty="0"/>
              <a:t>Joint Hurricane </a:t>
            </a:r>
            <a:r>
              <a:rPr lang="en-US" sz="2800" dirty="0" err="1"/>
              <a:t>Testbed</a:t>
            </a:r>
            <a:r>
              <a:rPr lang="en-US" sz="2800" dirty="0"/>
              <a:t> (JHT</a:t>
            </a:r>
            <a:r>
              <a:rPr lang="en-US" sz="2800" dirty="0" smtClean="0"/>
              <a:t>)</a:t>
            </a:r>
          </a:p>
          <a:p>
            <a:pPr marL="342900" indent="-342900">
              <a:buFont typeface="Arial" pitchFamily="34" charset="0"/>
              <a:buChar char="•"/>
            </a:pPr>
            <a:r>
              <a:rPr lang="en-US" sz="2800" dirty="0" smtClean="0"/>
              <a:t>HFIP</a:t>
            </a:r>
            <a:endParaRPr lang="en-US" sz="2800" dirty="0" smtClean="0"/>
          </a:p>
          <a:p>
            <a:pPr marL="342900" indent="-342900">
              <a:buFont typeface="Arial" pitchFamily="34" charset="0"/>
              <a:buChar char="•"/>
            </a:pPr>
            <a:r>
              <a:rPr lang="en-US" sz="2800" dirty="0"/>
              <a:t>Exploitation of Research </a:t>
            </a:r>
            <a:r>
              <a:rPr lang="en-US" sz="2800" dirty="0" smtClean="0"/>
              <a:t>for Operations</a:t>
            </a:r>
          </a:p>
          <a:p>
            <a:pPr marL="342900" indent="-342900">
              <a:buFont typeface="Arial" pitchFamily="34" charset="0"/>
              <a:buChar char="•"/>
            </a:pPr>
            <a:r>
              <a:rPr lang="en-US" sz="2800" dirty="0"/>
              <a:t>Research Results Showing the Way </a:t>
            </a:r>
            <a:r>
              <a:rPr lang="en-US" sz="2800" dirty="0" smtClean="0"/>
              <a:t>Forward</a:t>
            </a:r>
            <a:endParaRPr lang="en-US" sz="2800" dirty="0" smtClean="0"/>
          </a:p>
          <a:p>
            <a:pPr marL="342900" indent="-342900">
              <a:buFont typeface="Arial" pitchFamily="34" charset="0"/>
              <a:buChar char="•"/>
            </a:pPr>
            <a:r>
              <a:rPr lang="en-US" sz="2800" dirty="0"/>
              <a:t>Technology Innovation Showing </a:t>
            </a:r>
            <a:r>
              <a:rPr lang="en-US" sz="2800" dirty="0" smtClean="0"/>
              <a:t>Results</a:t>
            </a:r>
            <a:endParaRPr lang="en-US" sz="2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4"/>
          <p:cNvSpPr txBox="1">
            <a:spLocks noChangeArrowheads="1"/>
          </p:cNvSpPr>
          <p:nvPr/>
        </p:nvSpPr>
        <p:spPr bwMode="auto">
          <a:xfrm>
            <a:off x="0" y="1153929"/>
            <a:ext cx="6486525" cy="5632311"/>
          </a:xfrm>
          <a:prstGeom prst="rect">
            <a:avLst/>
          </a:prstGeom>
          <a:noFill/>
          <a:ln w="9525">
            <a:noFill/>
            <a:miter lim="800000"/>
            <a:headEnd/>
            <a:tailEnd/>
          </a:ln>
        </p:spPr>
        <p:txBody>
          <a:bodyPr wrap="square">
            <a:spAutoFit/>
          </a:bodyPr>
          <a:lstStyle/>
          <a:p>
            <a:pPr marL="465138" indent="-241300" eaLnBrk="0" hangingPunct="0">
              <a:lnSpc>
                <a:spcPct val="100000"/>
              </a:lnSpc>
              <a:spcBef>
                <a:spcPts val="0"/>
              </a:spcBef>
              <a:spcAft>
                <a:spcPts val="0"/>
              </a:spcAft>
              <a:buFont typeface="Arial" charset="0"/>
              <a:buChar char="•"/>
              <a:tabLst>
                <a:tab pos="620713" algn="l"/>
              </a:tabLst>
            </a:pPr>
            <a:r>
              <a:rPr lang="en-US" dirty="0"/>
              <a:t>Update the</a:t>
            </a:r>
            <a:r>
              <a:rPr lang="en-US" i="1" dirty="0"/>
              <a:t> National Hurricane Operations Plan, </a:t>
            </a:r>
            <a:r>
              <a:rPr lang="en-US" dirty="0"/>
              <a:t>reflecting changes accepted by the Working Group for Hurricane and Winter Storms Operations and </a:t>
            </a:r>
            <a:r>
              <a:rPr lang="en-US" dirty="0" smtClean="0"/>
              <a:t>Research </a:t>
            </a:r>
            <a:r>
              <a:rPr lang="en-US" dirty="0"/>
              <a:t>by May </a:t>
            </a:r>
            <a:r>
              <a:rPr lang="en-US" dirty="0" smtClean="0"/>
              <a:t>15, </a:t>
            </a:r>
            <a:r>
              <a:rPr lang="en-US" dirty="0" smtClean="0"/>
              <a:t>2013</a:t>
            </a:r>
          </a:p>
          <a:p>
            <a:pPr marL="234950" lvl="0" indent="-234950">
              <a:lnSpc>
                <a:spcPct val="100000"/>
              </a:lnSpc>
              <a:spcBef>
                <a:spcPts val="0"/>
              </a:spcBef>
              <a:spcAft>
                <a:spcPts val="1200"/>
              </a:spcAft>
              <a:buFont typeface="Arial" pitchFamily="34" charset="0"/>
              <a:buChar char="•"/>
            </a:pPr>
            <a:r>
              <a:rPr lang="en-US" dirty="0" smtClean="0"/>
              <a:t>Task the WG/TCR to conduct a mid-term assessment of the 2007 Research Plan, to include the implementation of storm surge results</a:t>
            </a:r>
            <a:r>
              <a:rPr lang="en-US" dirty="0" smtClean="0"/>
              <a:t>.</a:t>
            </a:r>
          </a:p>
          <a:p>
            <a:pPr marL="234950" lvl="0" indent="-234950">
              <a:lnSpc>
                <a:spcPct val="100000"/>
              </a:lnSpc>
              <a:spcBef>
                <a:spcPts val="0"/>
              </a:spcBef>
              <a:spcAft>
                <a:spcPts val="1200"/>
              </a:spcAft>
              <a:buFont typeface="Arial" pitchFamily="34" charset="0"/>
              <a:buChar char="•"/>
            </a:pPr>
            <a:r>
              <a:rPr lang="en-US" dirty="0" smtClean="0"/>
              <a:t>Continue to integrate social sciences into meteorological operations and services</a:t>
            </a:r>
          </a:p>
          <a:p>
            <a:pPr marL="692150" lvl="1" indent="-234950">
              <a:spcBef>
                <a:spcPts val="0"/>
              </a:spcBef>
              <a:spcAft>
                <a:spcPts val="1200"/>
              </a:spcAft>
              <a:buFont typeface="Arial" pitchFamily="34" charset="0"/>
              <a:buChar char="•"/>
            </a:pPr>
            <a:r>
              <a:rPr lang="en-US" sz="2000" dirty="0" smtClean="0"/>
              <a:t>Effective Communications: Key to saving lives</a:t>
            </a:r>
            <a:r>
              <a:rPr lang="en-US" dirty="0" smtClean="0"/>
              <a:t> </a:t>
            </a:r>
            <a:endParaRPr lang="en-US" dirty="0" smtClean="0"/>
          </a:p>
        </p:txBody>
      </p:sp>
      <p:sp>
        <p:nvSpPr>
          <p:cNvPr id="6" name="Text Box 4"/>
          <p:cNvSpPr txBox="1">
            <a:spLocks noChangeArrowheads="1"/>
          </p:cNvSpPr>
          <p:nvPr/>
        </p:nvSpPr>
        <p:spPr bwMode="auto">
          <a:xfrm>
            <a:off x="662757" y="198438"/>
            <a:ext cx="7802563" cy="558800"/>
          </a:xfrm>
          <a:prstGeom prst="rect">
            <a:avLst/>
          </a:prstGeom>
          <a:noFill/>
          <a:ln w="12700">
            <a:noFill/>
            <a:miter lim="800000"/>
            <a:headEnd type="none" w="sm" len="sm"/>
            <a:tailEnd type="none" w="sm" len="sm"/>
          </a:ln>
        </p:spPr>
        <p:txBody>
          <a:bodyPr>
            <a:spAutoFit/>
          </a:bodyPr>
          <a:lstStyle/>
          <a:p>
            <a:pPr algn="ctr">
              <a:lnSpc>
                <a:spcPct val="85000"/>
              </a:lnSpc>
              <a:spcBef>
                <a:spcPct val="0"/>
              </a:spcBef>
              <a:spcAft>
                <a:spcPct val="0"/>
              </a:spcAft>
            </a:pPr>
            <a:r>
              <a:rPr lang="en-US" sz="3600" dirty="0" smtClean="0"/>
              <a:t>Next Steps</a:t>
            </a:r>
            <a:endParaRPr lang="en-US" sz="3600" dirty="0"/>
          </a:p>
        </p:txBody>
      </p:sp>
      <p:pic>
        <p:nvPicPr>
          <p:cNvPr id="8" name="Picture 7" descr="NHOP08-Cover.jpg"/>
          <p:cNvPicPr>
            <a:picLocks noChangeAspect="1"/>
          </p:cNvPicPr>
          <p:nvPr/>
        </p:nvPicPr>
        <p:blipFill>
          <a:blip r:embed="rId3" cstate="print"/>
          <a:stretch>
            <a:fillRect/>
          </a:stretch>
        </p:blipFill>
        <p:spPr>
          <a:xfrm>
            <a:off x="6496050" y="1209675"/>
            <a:ext cx="2357438" cy="3054350"/>
          </a:xfrm>
          <a:prstGeom prst="rect">
            <a:avLst/>
          </a:prstGeom>
          <a:ln w="12700">
            <a:solidFill>
              <a:schemeClr val="tx1"/>
            </a:solidFill>
          </a:ln>
          <a:effectLst>
            <a:outerShdw blurRad="127000" dist="1778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Box 2"/>
          <p:cNvSpPr txBox="1">
            <a:spLocks noChangeArrowheads="1"/>
          </p:cNvSpPr>
          <p:nvPr/>
        </p:nvSpPr>
        <p:spPr bwMode="auto">
          <a:xfrm>
            <a:off x="4876800" y="1981200"/>
            <a:ext cx="4038600" cy="457200"/>
          </a:xfrm>
          <a:prstGeom prst="rect">
            <a:avLst/>
          </a:prstGeom>
          <a:noFill/>
          <a:ln w="12700">
            <a:noFill/>
            <a:miter lim="800000"/>
            <a:headEnd type="none" w="sm" len="sm"/>
            <a:tailEnd type="none" w="sm" len="sm"/>
          </a:ln>
        </p:spPr>
        <p:txBody>
          <a:bodyPr>
            <a:spAutoFit/>
          </a:bodyPr>
          <a:lstStyle/>
          <a:p>
            <a:pPr eaLnBrk="0" hangingPunct="0">
              <a:lnSpc>
                <a:spcPct val="55000"/>
              </a:lnSpc>
              <a:spcBef>
                <a:spcPct val="50000"/>
              </a:spcBef>
              <a:spcAft>
                <a:spcPct val="30000"/>
              </a:spcAft>
            </a:pPr>
            <a:endParaRPr lang="en-US" b="0">
              <a:latin typeface="Times New Roman" pitchFamily="18" charset="0"/>
            </a:endParaRPr>
          </a:p>
        </p:txBody>
      </p:sp>
      <p:sp>
        <p:nvSpPr>
          <p:cNvPr id="46082" name="Text Box 6"/>
          <p:cNvSpPr txBox="1">
            <a:spLocks noChangeArrowheads="1"/>
          </p:cNvSpPr>
          <p:nvPr/>
        </p:nvSpPr>
        <p:spPr bwMode="auto">
          <a:xfrm>
            <a:off x="663575" y="133123"/>
            <a:ext cx="7802563" cy="646112"/>
          </a:xfrm>
          <a:prstGeom prst="rect">
            <a:avLst/>
          </a:prstGeom>
          <a:noFill/>
          <a:ln w="12700">
            <a:noFill/>
            <a:miter lim="800000"/>
            <a:headEnd type="none" w="sm" len="sm"/>
            <a:tailEnd type="none" w="sm" len="sm"/>
          </a:ln>
        </p:spPr>
        <p:txBody>
          <a:bodyPr>
            <a:spAutoFit/>
          </a:bodyPr>
          <a:lstStyle/>
          <a:p>
            <a:pPr algn="ctr" eaLnBrk="0" hangingPunct="0">
              <a:lnSpc>
                <a:spcPct val="100000"/>
              </a:lnSpc>
              <a:spcBef>
                <a:spcPts val="0"/>
              </a:spcBef>
              <a:spcAft>
                <a:spcPts val="0"/>
              </a:spcAft>
            </a:pPr>
            <a:r>
              <a:rPr lang="en-US" sz="3600" dirty="0"/>
              <a:t>Conference </a:t>
            </a:r>
            <a:r>
              <a:rPr lang="en-US" sz="3600" dirty="0" smtClean="0"/>
              <a:t>Materials</a:t>
            </a:r>
            <a:endParaRPr lang="en-US" sz="3600" dirty="0"/>
          </a:p>
        </p:txBody>
      </p:sp>
      <p:pic>
        <p:nvPicPr>
          <p:cNvPr id="8" name="Picture 5" descr="OFCM home page screen capture"/>
          <p:cNvPicPr>
            <a:picLocks noChangeAspect="1" noChangeArrowheads="1"/>
          </p:cNvPicPr>
          <p:nvPr/>
        </p:nvPicPr>
        <p:blipFill>
          <a:blip r:embed="rId3" cstate="print"/>
          <a:srcRect/>
          <a:stretch>
            <a:fillRect/>
          </a:stretch>
        </p:blipFill>
        <p:spPr bwMode="auto">
          <a:xfrm>
            <a:off x="254000" y="1797050"/>
            <a:ext cx="4054475" cy="3103563"/>
          </a:xfrm>
          <a:prstGeom prst="rect">
            <a:avLst/>
          </a:prstGeom>
          <a:noFill/>
          <a:effectLst>
            <a:outerShdw blurRad="50800" dist="190500" dir="2700000" algn="tl" rotWithShape="0">
              <a:prstClr val="black">
                <a:alpha val="40000"/>
              </a:prstClr>
            </a:outerShdw>
          </a:effectLst>
        </p:spPr>
      </p:pic>
      <p:sp>
        <p:nvSpPr>
          <p:cNvPr id="46084" name="Text Box 6"/>
          <p:cNvSpPr txBox="1">
            <a:spLocks noChangeArrowheads="1"/>
          </p:cNvSpPr>
          <p:nvPr/>
        </p:nvSpPr>
        <p:spPr bwMode="auto">
          <a:xfrm>
            <a:off x="4470400" y="1716088"/>
            <a:ext cx="4559300" cy="3294062"/>
          </a:xfrm>
          <a:prstGeom prst="rect">
            <a:avLst/>
          </a:prstGeom>
          <a:noFill/>
          <a:ln w="12700">
            <a:noFill/>
            <a:miter lim="800000"/>
            <a:headEnd type="none" w="sm" len="sm"/>
            <a:tailEnd type="none" w="sm" len="sm"/>
          </a:ln>
        </p:spPr>
        <p:txBody>
          <a:bodyPr>
            <a:spAutoFit/>
          </a:bodyPr>
          <a:lstStyle/>
          <a:p>
            <a:pPr eaLnBrk="0" hangingPunct="0">
              <a:lnSpc>
                <a:spcPct val="100000"/>
              </a:lnSpc>
              <a:spcBef>
                <a:spcPts val="0"/>
              </a:spcBef>
              <a:spcAft>
                <a:spcPts val="0"/>
              </a:spcAft>
            </a:pPr>
            <a:r>
              <a:rPr lang="en-US" sz="2600" dirty="0"/>
              <a:t>Presentations and other material will be available on the OFCM web site shortly after the IHC.</a:t>
            </a:r>
          </a:p>
          <a:p>
            <a:pPr eaLnBrk="0" hangingPunct="0">
              <a:lnSpc>
                <a:spcPct val="100000"/>
              </a:lnSpc>
              <a:spcBef>
                <a:spcPts val="0"/>
              </a:spcBef>
              <a:spcAft>
                <a:spcPts val="0"/>
              </a:spcAft>
            </a:pPr>
            <a:endParaRPr lang="en-US" sz="2600" dirty="0"/>
          </a:p>
          <a:p>
            <a:pPr eaLnBrk="0" hangingPunct="0">
              <a:lnSpc>
                <a:spcPct val="100000"/>
              </a:lnSpc>
              <a:spcBef>
                <a:spcPts val="0"/>
              </a:spcBef>
              <a:spcAft>
                <a:spcPts val="0"/>
              </a:spcAft>
            </a:pPr>
            <a:r>
              <a:rPr lang="en-US" sz="2600" dirty="0"/>
              <a:t>Click on “Special Projects” and navigate to the</a:t>
            </a:r>
            <a:br>
              <a:rPr lang="en-US" sz="2600" dirty="0"/>
            </a:br>
            <a:r>
              <a:rPr lang="en-US" sz="2600" dirty="0" smtClean="0"/>
              <a:t>67th </a:t>
            </a:r>
            <a:r>
              <a:rPr lang="en-US" sz="2600" dirty="0"/>
              <a:t>IHC.</a:t>
            </a:r>
          </a:p>
        </p:txBody>
      </p:sp>
      <p:sp>
        <p:nvSpPr>
          <p:cNvPr id="46085" name="Text Box 7"/>
          <p:cNvSpPr txBox="1">
            <a:spLocks noChangeArrowheads="1"/>
          </p:cNvSpPr>
          <p:nvPr/>
        </p:nvSpPr>
        <p:spPr bwMode="auto">
          <a:xfrm>
            <a:off x="1649413" y="5538788"/>
            <a:ext cx="6027484" cy="500073"/>
          </a:xfrm>
          <a:prstGeom prst="rect">
            <a:avLst/>
          </a:prstGeom>
          <a:noFill/>
          <a:ln w="12700">
            <a:noFill/>
            <a:miter lim="800000"/>
            <a:headEnd type="none" w="sm" len="sm"/>
            <a:tailEnd type="none" w="sm" len="sm"/>
          </a:ln>
        </p:spPr>
        <p:txBody>
          <a:bodyPr wrap="none">
            <a:spAutoFit/>
          </a:bodyPr>
          <a:lstStyle/>
          <a:p>
            <a:r>
              <a:rPr lang="en-US" sz="4400" dirty="0">
                <a:solidFill>
                  <a:srgbClr val="0000CC"/>
                </a:solidFill>
              </a:rPr>
              <a:t>http://www.ofcm.gov//</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Box 1037"/>
          <p:cNvSpPr txBox="1">
            <a:spLocks noChangeArrowheads="1"/>
          </p:cNvSpPr>
          <p:nvPr/>
        </p:nvSpPr>
        <p:spPr bwMode="auto">
          <a:xfrm>
            <a:off x="699294" y="198438"/>
            <a:ext cx="7802562" cy="558800"/>
          </a:xfrm>
          <a:prstGeom prst="rect">
            <a:avLst/>
          </a:prstGeom>
          <a:noFill/>
          <a:ln w="12700">
            <a:noFill/>
            <a:miter lim="800000"/>
            <a:headEnd type="none" w="sm" len="sm"/>
            <a:tailEnd type="none" w="sm" len="sm"/>
          </a:ln>
        </p:spPr>
        <p:txBody>
          <a:bodyPr>
            <a:spAutoFit/>
          </a:bodyPr>
          <a:lstStyle/>
          <a:p>
            <a:pPr algn="ctr" eaLnBrk="0" hangingPunct="0">
              <a:lnSpc>
                <a:spcPct val="85000"/>
              </a:lnSpc>
            </a:pPr>
            <a:r>
              <a:rPr lang="en-US" sz="3600" dirty="0" smtClean="0"/>
              <a:t>Key Forum Players</a:t>
            </a:r>
            <a:endParaRPr lang="en-US" sz="3600" dirty="0"/>
          </a:p>
        </p:txBody>
      </p:sp>
      <p:graphicFrame>
        <p:nvGraphicFramePr>
          <p:cNvPr id="85080" name="Group 88"/>
          <p:cNvGraphicFramePr>
            <a:graphicFrameLocks noGrp="1"/>
          </p:cNvGraphicFramePr>
          <p:nvPr>
            <p:extLst>
              <p:ext uri="{D42A27DB-BD31-4B8C-83A1-F6EECF244321}">
                <p14:modId xmlns:p14="http://schemas.microsoft.com/office/powerpoint/2010/main" xmlns="" val="2825685440"/>
              </p:ext>
            </p:extLst>
          </p:nvPr>
        </p:nvGraphicFramePr>
        <p:xfrm>
          <a:off x="406400" y="1514475"/>
          <a:ext cx="8388350" cy="4114800"/>
        </p:xfrm>
        <a:graphic>
          <a:graphicData uri="http://schemas.openxmlformats.org/drawingml/2006/table">
            <a:tbl>
              <a:tblPr/>
              <a:tblGrid>
                <a:gridCol w="4194175"/>
                <a:gridCol w="4194175"/>
              </a:tblGrid>
              <a:tr h="457200">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Forum Technical Director</a:t>
                      </a:r>
                    </a:p>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Assistant Director</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Mr. Bob Dumont</a:t>
                      </a:r>
                    </a:p>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Ms. Erin McNamara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lang="en-US" sz="1800" b="1" i="0" kern="1200" dirty="0" smtClean="0">
                          <a:solidFill>
                            <a:schemeClr val="tx1"/>
                          </a:solidFill>
                          <a:latin typeface="+mn-lt"/>
                          <a:ea typeface="+mn-ea"/>
                          <a:cs typeface="+mn-cs"/>
                        </a:rPr>
                        <a:t>Forum Coordinator for Logistics</a:t>
                      </a:r>
                      <a:endParaRPr kumimoji="0" lang="en-US" sz="1800" b="1" i="0" u="none" strike="noStrike" cap="none" normalizeH="0" baseline="0" dirty="0" smtClean="0">
                        <a:ln>
                          <a:noFill/>
                        </a:ln>
                        <a:solidFill>
                          <a:schemeClr val="tx1"/>
                        </a:solidFill>
                        <a:effectLst/>
                        <a:latin typeface="+mn-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Ms. Erin McNamara</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Audiovisual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Mr. Ken Barnett</a:t>
                      </a:r>
                    </a:p>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Mr. Tony Ramirez</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Registrars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Ms</a:t>
                      </a:r>
                      <a:r>
                        <a:rPr kumimoji="0" lang="en-US" sz="1800" b="1" i="0" u="none" strike="noStrike" cap="none" normalizeH="0" baseline="0" dirty="0" smtClean="0">
                          <a:ln>
                            <a:noFill/>
                          </a:ln>
                          <a:solidFill>
                            <a:schemeClr val="tx1"/>
                          </a:solidFill>
                          <a:effectLst/>
                          <a:latin typeface="Arial" pitchFamily="34" charset="0"/>
                        </a:rPr>
                        <a:t>. Susan </a:t>
                      </a:r>
                      <a:r>
                        <a:rPr kumimoji="0" lang="en-US" sz="1800" b="1" i="0" u="none" strike="noStrike" cap="none" normalizeH="0" baseline="0" dirty="0" err="1" smtClean="0">
                          <a:ln>
                            <a:noFill/>
                          </a:ln>
                          <a:solidFill>
                            <a:schemeClr val="tx1"/>
                          </a:solidFill>
                          <a:effectLst/>
                          <a:latin typeface="Arial" pitchFamily="34" charset="0"/>
                        </a:rPr>
                        <a:t>Baltuch</a:t>
                      </a:r>
                      <a:r>
                        <a:rPr kumimoji="0" lang="en-US" sz="1800" b="1" i="0" u="none" strike="noStrike" cap="none" normalizeH="0" baseline="0" dirty="0" smtClean="0">
                          <a:ln>
                            <a:noFill/>
                          </a:ln>
                          <a:solidFill>
                            <a:schemeClr val="tx1"/>
                          </a:solidFill>
                          <a:effectLst/>
                          <a:latin typeface="Arial" pitchFamily="34" charset="0"/>
                        </a:rPr>
                        <a:t>, UCAR</a:t>
                      </a:r>
                      <a:endParaRPr kumimoji="0" lang="en-US" sz="18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Ms. Kendra </a:t>
                      </a:r>
                      <a:r>
                        <a:rPr kumimoji="0" lang="en-US" sz="1800" b="1" i="0" u="none" strike="noStrike" cap="none" normalizeH="0" baseline="0" dirty="0" err="1" smtClean="0">
                          <a:ln>
                            <a:noFill/>
                          </a:ln>
                          <a:solidFill>
                            <a:schemeClr val="tx1"/>
                          </a:solidFill>
                          <a:effectLst/>
                          <a:latin typeface="Arial" pitchFamily="34" charset="0"/>
                        </a:rPr>
                        <a:t>Greb</a:t>
                      </a:r>
                      <a:r>
                        <a:rPr kumimoji="0" lang="en-US" sz="1800" b="1" i="0" u="none" strike="noStrike" cap="none" normalizeH="0" baseline="0" dirty="0" smtClean="0">
                          <a:ln>
                            <a:noFill/>
                          </a:ln>
                          <a:solidFill>
                            <a:schemeClr val="tx1"/>
                          </a:solidFill>
                          <a:effectLst/>
                          <a:latin typeface="Arial" pitchFamily="34" charset="0"/>
                        </a:rPr>
                        <a:t>, UCAR</a:t>
                      </a:r>
                      <a:endParaRPr kumimoji="0" lang="en-US" sz="18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Session Coordinators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ts val="0"/>
                        </a:spcBef>
                        <a:spcAft>
                          <a:spcPct val="0"/>
                        </a:spcAft>
                        <a:buClrTx/>
                        <a:buSzTx/>
                        <a:buFontTx/>
                        <a:buNone/>
                        <a:tabLst/>
                        <a:defRPr/>
                      </a:pPr>
                      <a:r>
                        <a:rPr kumimoji="0" lang="en-US" sz="1800" b="1" i="0" u="none" strike="noStrike" cap="none" normalizeH="0" baseline="0" dirty="0" smtClean="0">
                          <a:ln>
                            <a:noFill/>
                          </a:ln>
                          <a:solidFill>
                            <a:schemeClr val="tx1"/>
                          </a:solidFill>
                          <a:effectLst/>
                          <a:latin typeface="Arial" pitchFamily="34" charset="0"/>
                        </a:rPr>
                        <a:t>Dr. Paul Try </a:t>
                      </a:r>
                    </a:p>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Col Gary </a:t>
                      </a:r>
                      <a:r>
                        <a:rPr kumimoji="0" lang="en-US" sz="1800" b="1" i="0" u="none" strike="noStrike" cap="none" normalizeH="0" baseline="0" dirty="0" err="1" smtClean="0">
                          <a:ln>
                            <a:noFill/>
                          </a:ln>
                          <a:solidFill>
                            <a:schemeClr val="tx1"/>
                          </a:solidFill>
                          <a:effectLst/>
                          <a:latin typeface="Arial" pitchFamily="34" charset="0"/>
                        </a:rPr>
                        <a:t>Kubat</a:t>
                      </a:r>
                      <a:endParaRPr kumimoji="0" lang="en-US" sz="18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Ms. Susan </a:t>
                      </a:r>
                      <a:r>
                        <a:rPr kumimoji="0" lang="en-US" sz="1800" b="1" i="0" u="none" strike="noStrike" cap="none" normalizeH="0" baseline="0" dirty="0" err="1" smtClean="0">
                          <a:ln>
                            <a:noFill/>
                          </a:ln>
                          <a:solidFill>
                            <a:schemeClr val="tx1"/>
                          </a:solidFill>
                          <a:effectLst/>
                          <a:latin typeface="Arial" pitchFamily="34" charset="0"/>
                        </a:rPr>
                        <a:t>Callis</a:t>
                      </a:r>
                      <a:endParaRPr kumimoji="0" lang="en-US" sz="18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Mr. Floyd </a:t>
                      </a:r>
                      <a:r>
                        <a:rPr kumimoji="0" lang="en-US" sz="1800" b="1" i="0" u="none" strike="noStrike" cap="none" normalizeH="0" baseline="0" dirty="0" err="1" smtClean="0">
                          <a:ln>
                            <a:noFill/>
                          </a:ln>
                          <a:solidFill>
                            <a:schemeClr val="tx1"/>
                          </a:solidFill>
                          <a:effectLst/>
                          <a:latin typeface="Arial" pitchFamily="34" charset="0"/>
                        </a:rPr>
                        <a:t>Hauth</a:t>
                      </a:r>
                      <a:endParaRPr kumimoji="0" lang="en-US" sz="1800" b="1"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Dr. Daniel Melendez </a:t>
                      </a:r>
                    </a:p>
                    <a:p>
                      <a:pPr marL="0" marR="0" lvl="0" indent="0" algn="l" defTabSz="914400" rtl="0" eaLnBrk="0" fontAlgn="base" latinLnBrk="0" hangingPunct="0">
                        <a:lnSpc>
                          <a:spcPct val="100000"/>
                        </a:lnSpc>
                        <a:spcBef>
                          <a:spcPts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Mr. Bob Dumont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2009" name="Rectangle 4"/>
          <p:cNvSpPr>
            <a:spLocks noChangeArrowheads="1"/>
          </p:cNvSpPr>
          <p:nvPr/>
        </p:nvSpPr>
        <p:spPr bwMode="auto">
          <a:xfrm>
            <a:off x="1028700" y="1031875"/>
            <a:ext cx="7143750" cy="461963"/>
          </a:xfrm>
          <a:prstGeom prst="rect">
            <a:avLst/>
          </a:prstGeom>
          <a:noFill/>
          <a:ln w="9525">
            <a:noFill/>
            <a:miter lim="800000"/>
            <a:headEnd/>
            <a:tailEnd/>
          </a:ln>
        </p:spPr>
        <p:txBody>
          <a:bodyPr>
            <a:spAutoFit/>
          </a:bodyPr>
          <a:lstStyle/>
          <a:p>
            <a:pPr algn="ctr" eaLnBrk="0" hangingPunct="0">
              <a:spcBef>
                <a:spcPct val="20000"/>
              </a:spcBef>
            </a:pPr>
            <a:r>
              <a:rPr lang="en-US" dirty="0" smtClean="0"/>
              <a:t>Chair</a:t>
            </a:r>
            <a:r>
              <a:rPr lang="en-US" dirty="0"/>
              <a:t>:  Mr. Samuel P. Williamson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6"/>
          <p:cNvSpPr txBox="1">
            <a:spLocks noChangeArrowheads="1"/>
          </p:cNvSpPr>
          <p:nvPr/>
        </p:nvSpPr>
        <p:spPr bwMode="auto">
          <a:xfrm>
            <a:off x="663575" y="130311"/>
            <a:ext cx="7802563" cy="646112"/>
          </a:xfrm>
          <a:prstGeom prst="rect">
            <a:avLst/>
          </a:prstGeom>
          <a:noFill/>
          <a:ln w="12700">
            <a:noFill/>
            <a:miter lim="800000"/>
            <a:headEnd type="none" w="sm" len="sm"/>
            <a:tailEnd type="none" w="sm" len="sm"/>
          </a:ln>
        </p:spPr>
        <p:txBody>
          <a:bodyPr>
            <a:spAutoFit/>
          </a:bodyPr>
          <a:lstStyle/>
          <a:p>
            <a:pPr algn="ctr" eaLnBrk="0" hangingPunct="0">
              <a:lnSpc>
                <a:spcPct val="100000"/>
              </a:lnSpc>
              <a:spcBef>
                <a:spcPts val="0"/>
              </a:spcBef>
              <a:spcAft>
                <a:spcPts val="0"/>
              </a:spcAft>
            </a:pPr>
            <a:r>
              <a:rPr lang="en-US" sz="3600" dirty="0"/>
              <a:t>Special Recognition</a:t>
            </a:r>
          </a:p>
        </p:txBody>
      </p:sp>
      <p:sp>
        <p:nvSpPr>
          <p:cNvPr id="48130" name="Rectangle 5"/>
          <p:cNvSpPr>
            <a:spLocks noChangeArrowheads="1"/>
          </p:cNvSpPr>
          <p:nvPr/>
        </p:nvSpPr>
        <p:spPr bwMode="auto">
          <a:xfrm>
            <a:off x="0" y="1011325"/>
            <a:ext cx="9143999" cy="5475288"/>
          </a:xfrm>
          <a:prstGeom prst="rect">
            <a:avLst/>
          </a:prstGeom>
          <a:noFill/>
          <a:ln w="9525">
            <a:noFill/>
            <a:miter lim="800000"/>
            <a:headEnd/>
            <a:tailEnd/>
          </a:ln>
        </p:spPr>
        <p:txBody>
          <a:bodyPr/>
          <a:lstStyle/>
          <a:p>
            <a:pPr marL="342900" indent="-342900" algn="ctr" eaLnBrk="0" hangingPunct="0">
              <a:lnSpc>
                <a:spcPct val="100000"/>
              </a:lnSpc>
              <a:spcBef>
                <a:spcPts val="600"/>
              </a:spcBef>
              <a:spcAft>
                <a:spcPts val="0"/>
              </a:spcAft>
            </a:pPr>
            <a:r>
              <a:rPr lang="en-US" dirty="0" smtClean="0">
                <a:latin typeface="+mn-lt"/>
              </a:rPr>
              <a:t>Sponsoring Agencies – NOAA, NSF, ONR</a:t>
            </a:r>
          </a:p>
          <a:p>
            <a:pPr marL="342900" indent="-342900" algn="ctr" eaLnBrk="0" hangingPunct="0">
              <a:lnSpc>
                <a:spcPct val="100000"/>
              </a:lnSpc>
              <a:spcBef>
                <a:spcPts val="600"/>
              </a:spcBef>
              <a:spcAft>
                <a:spcPts val="0"/>
              </a:spcAft>
            </a:pPr>
            <a:r>
              <a:rPr lang="en-US" dirty="0" smtClean="0">
                <a:latin typeface="+mn-lt"/>
              </a:rPr>
              <a:t>WG/Tropical </a:t>
            </a:r>
            <a:r>
              <a:rPr lang="en-US" dirty="0">
                <a:latin typeface="+mn-lt"/>
              </a:rPr>
              <a:t>Cyclone Research</a:t>
            </a:r>
            <a:br>
              <a:rPr lang="en-US" dirty="0">
                <a:latin typeface="+mn-lt"/>
              </a:rPr>
            </a:br>
            <a:r>
              <a:rPr lang="en-US" dirty="0" smtClean="0">
                <a:latin typeface="+mn-lt"/>
              </a:rPr>
              <a:t>WG/Hurricane &amp; Winter </a:t>
            </a:r>
            <a:r>
              <a:rPr lang="en-US" dirty="0">
                <a:latin typeface="+mn-lt"/>
              </a:rPr>
              <a:t>Storms </a:t>
            </a:r>
            <a:r>
              <a:rPr lang="en-US" dirty="0" smtClean="0">
                <a:latin typeface="+mn-lt"/>
              </a:rPr>
              <a:t>Ops and Research</a:t>
            </a:r>
            <a:endParaRPr lang="en-US" dirty="0">
              <a:latin typeface="+mn-lt"/>
            </a:endParaRPr>
          </a:p>
          <a:p>
            <a:pPr marL="342900" indent="-342900" algn="ctr" eaLnBrk="0" hangingPunct="0">
              <a:lnSpc>
                <a:spcPct val="100000"/>
              </a:lnSpc>
              <a:spcBef>
                <a:spcPts val="600"/>
              </a:spcBef>
              <a:spcAft>
                <a:spcPts val="0"/>
              </a:spcAft>
            </a:pPr>
            <a:r>
              <a:rPr lang="en-US" dirty="0" smtClean="0">
                <a:latin typeface="+mn-lt"/>
              </a:rPr>
              <a:t>Speakers</a:t>
            </a:r>
            <a:r>
              <a:rPr lang="en-US" dirty="0">
                <a:latin typeface="+mn-lt"/>
              </a:rPr>
              <a:t>, Session Leaders, Moderators, and Panelists</a:t>
            </a:r>
          </a:p>
          <a:p>
            <a:pPr marL="342900" indent="-342900" algn="ctr" eaLnBrk="0" hangingPunct="0">
              <a:lnSpc>
                <a:spcPct val="100000"/>
              </a:lnSpc>
              <a:spcBef>
                <a:spcPts val="600"/>
              </a:spcBef>
              <a:spcAft>
                <a:spcPts val="0"/>
              </a:spcAft>
            </a:pPr>
            <a:r>
              <a:rPr lang="en-US" dirty="0">
                <a:latin typeface="+mn-lt"/>
              </a:rPr>
              <a:t> </a:t>
            </a:r>
            <a:r>
              <a:rPr lang="en-US" dirty="0" smtClean="0">
                <a:latin typeface="+mn-lt"/>
              </a:rPr>
              <a:t>Key Forum Players</a:t>
            </a:r>
            <a:endParaRPr lang="en-US" dirty="0" smtClean="0">
              <a:latin typeface="+mn-lt"/>
            </a:endParaRPr>
          </a:p>
          <a:p>
            <a:pPr lvl="0" algn="ctr">
              <a:lnSpc>
                <a:spcPct val="100000"/>
              </a:lnSpc>
              <a:spcBef>
                <a:spcPts val="600"/>
              </a:spcBef>
              <a:spcAft>
                <a:spcPts val="0"/>
              </a:spcAft>
            </a:pPr>
            <a:r>
              <a:rPr lang="en-US" dirty="0" smtClean="0">
                <a:latin typeface="+mn-lt"/>
              </a:rPr>
              <a:t>UCAR</a:t>
            </a:r>
            <a:endParaRPr lang="en-US" dirty="0">
              <a:latin typeface="+mn-lt"/>
            </a:endParaRPr>
          </a:p>
          <a:p>
            <a:pPr marL="342900" indent="-342900" algn="ctr" eaLnBrk="0" hangingPunct="0">
              <a:lnSpc>
                <a:spcPct val="100000"/>
              </a:lnSpc>
              <a:spcBef>
                <a:spcPts val="600"/>
              </a:spcBef>
              <a:spcAft>
                <a:spcPts val="0"/>
              </a:spcAft>
            </a:pPr>
            <a:r>
              <a:rPr lang="en-US" dirty="0" smtClean="0">
                <a:latin typeface="+mn-lt"/>
              </a:rPr>
              <a:t>Saki Kwon, </a:t>
            </a:r>
            <a:r>
              <a:rPr lang="en-US" dirty="0" err="1" smtClean="0">
                <a:latin typeface="+mn-lt"/>
              </a:rPr>
              <a:t>Kloud</a:t>
            </a:r>
            <a:r>
              <a:rPr lang="en-US" dirty="0" smtClean="0">
                <a:latin typeface="+mn-lt"/>
              </a:rPr>
              <a:t> Café</a:t>
            </a:r>
          </a:p>
          <a:p>
            <a:pPr marL="342900" indent="-342900" algn="ctr" eaLnBrk="0" hangingPunct="0">
              <a:lnSpc>
                <a:spcPct val="100000"/>
              </a:lnSpc>
              <a:spcBef>
                <a:spcPts val="600"/>
              </a:spcBef>
              <a:spcAft>
                <a:spcPts val="0"/>
              </a:spcAft>
            </a:pPr>
            <a:r>
              <a:rPr lang="en-US" dirty="0" smtClean="0">
                <a:latin typeface="+mn-lt"/>
              </a:rPr>
              <a:t>NOAA Center for Weather and Climate Prediction</a:t>
            </a:r>
          </a:p>
          <a:p>
            <a:pPr marL="342900" indent="-342900" algn="ctr" eaLnBrk="0" hangingPunct="0">
              <a:lnSpc>
                <a:spcPct val="100000"/>
              </a:lnSpc>
              <a:spcBef>
                <a:spcPts val="600"/>
              </a:spcBef>
              <a:spcAft>
                <a:spcPts val="0"/>
              </a:spcAft>
            </a:pPr>
            <a:r>
              <a:rPr lang="en-US" dirty="0" smtClean="0">
                <a:latin typeface="+mn-lt"/>
              </a:rPr>
              <a:t>and YOU!</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6"/>
          <p:cNvSpPr txBox="1">
            <a:spLocks noChangeArrowheads="1"/>
          </p:cNvSpPr>
          <p:nvPr/>
        </p:nvSpPr>
        <p:spPr bwMode="auto">
          <a:xfrm>
            <a:off x="663575" y="130311"/>
            <a:ext cx="7802563" cy="646112"/>
          </a:xfrm>
          <a:prstGeom prst="rect">
            <a:avLst/>
          </a:prstGeom>
          <a:noFill/>
          <a:ln w="12700">
            <a:noFill/>
            <a:miter lim="800000"/>
            <a:headEnd type="none" w="sm" len="sm"/>
            <a:tailEnd type="none" w="sm" len="sm"/>
          </a:ln>
        </p:spPr>
        <p:txBody>
          <a:bodyPr>
            <a:spAutoFit/>
          </a:bodyPr>
          <a:lstStyle/>
          <a:p>
            <a:pPr algn="ctr" eaLnBrk="0" hangingPunct="0">
              <a:lnSpc>
                <a:spcPct val="100000"/>
              </a:lnSpc>
              <a:spcBef>
                <a:spcPts val="0"/>
              </a:spcBef>
              <a:spcAft>
                <a:spcPts val="0"/>
              </a:spcAft>
            </a:pPr>
            <a:r>
              <a:rPr lang="en-US" sz="3600" dirty="0"/>
              <a:t>Next IHC</a:t>
            </a:r>
          </a:p>
        </p:txBody>
      </p:sp>
      <p:sp>
        <p:nvSpPr>
          <p:cNvPr id="50179" name="TextBox 3"/>
          <p:cNvSpPr txBox="1">
            <a:spLocks noChangeArrowheads="1"/>
          </p:cNvSpPr>
          <p:nvPr/>
        </p:nvSpPr>
        <p:spPr bwMode="auto">
          <a:xfrm>
            <a:off x="402289" y="2766427"/>
            <a:ext cx="4162567" cy="1538883"/>
          </a:xfrm>
          <a:prstGeom prst="rect">
            <a:avLst/>
          </a:prstGeom>
          <a:noFill/>
          <a:ln w="9525">
            <a:noFill/>
            <a:miter lim="800000"/>
            <a:headEnd/>
            <a:tailEnd/>
          </a:ln>
        </p:spPr>
        <p:txBody>
          <a:bodyPr wrap="square">
            <a:spAutoFit/>
          </a:bodyPr>
          <a:lstStyle/>
          <a:p>
            <a:pPr algn="ctr" eaLnBrk="0" hangingPunct="0">
              <a:lnSpc>
                <a:spcPct val="100000"/>
              </a:lnSpc>
              <a:spcBef>
                <a:spcPts val="600"/>
              </a:spcBef>
              <a:spcAft>
                <a:spcPts val="600"/>
              </a:spcAft>
            </a:pPr>
            <a:r>
              <a:rPr lang="en-US" sz="4400" dirty="0" smtClean="0"/>
              <a:t>68</a:t>
            </a:r>
            <a:r>
              <a:rPr lang="en-US" sz="4400" baseline="30000" dirty="0" smtClean="0"/>
              <a:t>th</a:t>
            </a:r>
            <a:r>
              <a:rPr lang="en-US" sz="4400" dirty="0" smtClean="0"/>
              <a:t> </a:t>
            </a:r>
            <a:r>
              <a:rPr lang="en-US" sz="4400" dirty="0" smtClean="0"/>
              <a:t>IHC</a:t>
            </a:r>
          </a:p>
          <a:p>
            <a:pPr algn="ctr" eaLnBrk="0" hangingPunct="0">
              <a:lnSpc>
                <a:spcPct val="100000"/>
              </a:lnSpc>
              <a:spcBef>
                <a:spcPts val="600"/>
              </a:spcBef>
              <a:spcAft>
                <a:spcPts val="600"/>
              </a:spcAft>
            </a:pPr>
            <a:r>
              <a:rPr lang="en-US" sz="4000" dirty="0" smtClean="0"/>
              <a:t>TBD</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27820" t="35351" r="21135" b="29197"/>
          <a:stretch/>
        </p:blipFill>
        <p:spPr bwMode="auto">
          <a:xfrm>
            <a:off x="4736265" y="2344218"/>
            <a:ext cx="4289431" cy="23833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ChangeArrowheads="1"/>
          </p:cNvSpPr>
          <p:nvPr/>
        </p:nvSpPr>
        <p:spPr bwMode="auto">
          <a:xfrm>
            <a:off x="5029200" y="1703164"/>
            <a:ext cx="4088674" cy="3539430"/>
          </a:xfrm>
          <a:prstGeom prst="rect">
            <a:avLst/>
          </a:prstGeom>
          <a:noFill/>
          <a:ln w="12700">
            <a:noFill/>
            <a:miter lim="800000"/>
            <a:headEnd type="none" w="sm" len="sm"/>
            <a:tailEnd type="none" w="sm" len="sm"/>
          </a:ln>
        </p:spPr>
        <p:txBody>
          <a:bodyPr wrap="square">
            <a:spAutoFit/>
          </a:bodyPr>
          <a:lstStyle/>
          <a:p>
            <a:pPr algn="ctr" eaLnBrk="0" hangingPunct="0">
              <a:lnSpc>
                <a:spcPct val="100000"/>
              </a:lnSpc>
              <a:spcBef>
                <a:spcPts val="0"/>
              </a:spcBef>
              <a:spcAft>
                <a:spcPts val="0"/>
              </a:spcAft>
              <a:tabLst>
                <a:tab pos="4572000" algn="l"/>
              </a:tabLst>
            </a:pPr>
            <a:r>
              <a:rPr lang="en-US" sz="2800" dirty="0"/>
              <a:t>Thank you for attending and participating in the</a:t>
            </a:r>
            <a:br>
              <a:rPr lang="en-US" sz="2800" dirty="0"/>
            </a:br>
            <a:r>
              <a:rPr lang="en-US" sz="2800" dirty="0" smtClean="0"/>
              <a:t>67th </a:t>
            </a:r>
            <a:r>
              <a:rPr lang="en-US" sz="2800" dirty="0"/>
              <a:t>Interdepartmental Hurricane </a:t>
            </a:r>
            <a:r>
              <a:rPr lang="en-US" sz="2800" dirty="0" smtClean="0"/>
              <a:t>Conference/Tropical Cyclone Research Forum!</a:t>
            </a:r>
            <a:endParaRPr lang="en-US" sz="2800" dirty="0"/>
          </a:p>
        </p:txBody>
      </p:sp>
      <p:sp>
        <p:nvSpPr>
          <p:cNvPr id="52226" name="Text Box 5"/>
          <p:cNvSpPr txBox="1">
            <a:spLocks noChangeArrowheads="1"/>
          </p:cNvSpPr>
          <p:nvPr/>
        </p:nvSpPr>
        <p:spPr bwMode="auto">
          <a:xfrm>
            <a:off x="647700" y="139700"/>
            <a:ext cx="7802563" cy="646331"/>
          </a:xfrm>
          <a:prstGeom prst="rect">
            <a:avLst/>
          </a:prstGeom>
          <a:noFill/>
          <a:ln w="12700">
            <a:noFill/>
            <a:miter lim="800000"/>
            <a:headEnd type="none" w="sm" len="sm"/>
            <a:tailEnd type="none" w="sm" len="sm"/>
          </a:ln>
        </p:spPr>
        <p:txBody>
          <a:bodyPr>
            <a:spAutoFit/>
          </a:bodyPr>
          <a:lstStyle/>
          <a:p>
            <a:pPr algn="ctr" eaLnBrk="0" hangingPunct="0">
              <a:lnSpc>
                <a:spcPct val="100000"/>
              </a:lnSpc>
              <a:spcBef>
                <a:spcPts val="0"/>
              </a:spcBef>
              <a:spcAft>
                <a:spcPts val="0"/>
              </a:spcAft>
            </a:pPr>
            <a:r>
              <a:rPr lang="en-US" sz="3600" dirty="0"/>
              <a:t>The </a:t>
            </a:r>
            <a:r>
              <a:rPr lang="en-US" sz="3600" dirty="0" smtClean="0"/>
              <a:t>67th IHC/TCRF </a:t>
            </a:r>
            <a:r>
              <a:rPr lang="en-US" sz="3600" dirty="0"/>
              <a:t>I</a:t>
            </a:r>
            <a:r>
              <a:rPr lang="en-US" sz="3600" dirty="0" smtClean="0"/>
              <a:t>s Adjourned</a:t>
            </a:r>
            <a:endParaRPr lang="en-US" sz="3600" dirty="0"/>
          </a:p>
        </p:txBody>
      </p:sp>
      <p:sp>
        <p:nvSpPr>
          <p:cNvPr id="52227" name="Text Box 7"/>
          <p:cNvSpPr txBox="1">
            <a:spLocks noChangeArrowheads="1"/>
          </p:cNvSpPr>
          <p:nvPr/>
        </p:nvSpPr>
        <p:spPr bwMode="auto">
          <a:xfrm>
            <a:off x="1977870" y="5342262"/>
            <a:ext cx="5230812" cy="708025"/>
          </a:xfrm>
          <a:prstGeom prst="rect">
            <a:avLst/>
          </a:prstGeom>
          <a:noFill/>
          <a:ln w="9525" algn="ctr">
            <a:noFill/>
            <a:miter lim="800000"/>
            <a:headEnd/>
            <a:tailEnd/>
          </a:ln>
        </p:spPr>
        <p:txBody>
          <a:bodyPr>
            <a:spAutoFit/>
          </a:bodyPr>
          <a:lstStyle/>
          <a:p>
            <a:pPr algn="ctr" eaLnBrk="0" hangingPunct="0">
              <a:lnSpc>
                <a:spcPct val="100000"/>
              </a:lnSpc>
              <a:spcBef>
                <a:spcPts val="0"/>
              </a:spcBef>
              <a:spcAft>
                <a:spcPts val="0"/>
              </a:spcAft>
              <a:tabLst>
                <a:tab pos="4572000" algn="l"/>
              </a:tabLst>
            </a:pPr>
            <a:r>
              <a:rPr lang="en-US" sz="2000" dirty="0"/>
              <a:t>On behalf of the Office of the Federal Coordinator for Meteorology, </a:t>
            </a:r>
          </a:p>
        </p:txBody>
      </p:sp>
      <p:sp>
        <p:nvSpPr>
          <p:cNvPr id="52228" name="Text Box 8"/>
          <p:cNvSpPr txBox="1">
            <a:spLocks noChangeArrowheads="1"/>
          </p:cNvSpPr>
          <p:nvPr/>
        </p:nvSpPr>
        <p:spPr bwMode="auto">
          <a:xfrm>
            <a:off x="2098520" y="6140775"/>
            <a:ext cx="4989512" cy="609600"/>
          </a:xfrm>
          <a:prstGeom prst="rect">
            <a:avLst/>
          </a:prstGeom>
          <a:noFill/>
          <a:ln w="9525" algn="ctr">
            <a:noFill/>
            <a:miter lim="800000"/>
            <a:headEnd/>
            <a:tailEnd/>
          </a:ln>
        </p:spPr>
        <p:txBody>
          <a:bodyPr>
            <a:spAutoFit/>
          </a:bodyPr>
          <a:lstStyle/>
          <a:p>
            <a:pPr algn="ctr" eaLnBrk="0" hangingPunct="0">
              <a:lnSpc>
                <a:spcPct val="100000"/>
              </a:lnSpc>
              <a:spcBef>
                <a:spcPts val="0"/>
              </a:spcBef>
              <a:spcAft>
                <a:spcPts val="0"/>
              </a:spcAft>
              <a:tabLst>
                <a:tab pos="4572000" algn="l"/>
              </a:tabLst>
            </a:pPr>
            <a:r>
              <a:rPr lang="en-US" sz="3400" i="1" dirty="0">
                <a:solidFill>
                  <a:srgbClr val="000080"/>
                </a:solidFill>
              </a:rPr>
              <a:t>Have a safe trip home!</a:t>
            </a:r>
          </a:p>
        </p:txBody>
      </p:sp>
      <p:pic>
        <p:nvPicPr>
          <p:cNvPr id="8" name="Picture 7"/>
          <p:cNvPicPr>
            <a:picLocks noChangeAspect="1" noChangeArrowheads="1"/>
          </p:cNvPicPr>
          <p:nvPr/>
        </p:nvPicPr>
        <p:blipFill>
          <a:blip r:embed="rId3" cstate="print"/>
          <a:srcRect r="1975"/>
          <a:stretch>
            <a:fillRect/>
          </a:stretch>
        </p:blipFill>
        <p:spPr bwMode="auto">
          <a:xfrm>
            <a:off x="130625" y="1693817"/>
            <a:ext cx="4815840" cy="3474720"/>
          </a:xfrm>
          <a:prstGeom prst="rect">
            <a:avLst/>
          </a:prstGeom>
          <a:noFill/>
          <a:ln w="28575" cap="flat" cmpd="sng" algn="ctr">
            <a:noFill/>
            <a:prstDash val="solid"/>
            <a:miter lim="800000"/>
            <a:headEnd/>
            <a:tailEnd/>
          </a:ln>
          <a:effectLst>
            <a:outerShdw blurRad="127000" dist="1270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ChangeArrowheads="1"/>
          </p:cNvSpPr>
          <p:nvPr/>
        </p:nvSpPr>
        <p:spPr bwMode="auto">
          <a:xfrm>
            <a:off x="228600" y="5848350"/>
            <a:ext cx="8915400" cy="523875"/>
          </a:xfrm>
          <a:prstGeom prst="rect">
            <a:avLst/>
          </a:prstGeom>
          <a:noFill/>
          <a:ln w="12700">
            <a:noFill/>
            <a:miter lim="800000"/>
            <a:headEnd type="none" w="sm" len="sm"/>
            <a:tailEnd type="none" w="sm" len="sm"/>
          </a:ln>
        </p:spPr>
        <p:txBody>
          <a:bodyPr>
            <a:spAutoFit/>
          </a:bodyPr>
          <a:lstStyle/>
          <a:p>
            <a:pPr algn="ctr" eaLnBrk="0" hangingPunct="0"/>
            <a:r>
              <a:rPr lang="en-US" sz="2800" i="1" dirty="0" smtClean="0"/>
              <a:t>67</a:t>
            </a:r>
            <a:r>
              <a:rPr lang="en-US" sz="2800" i="1" baseline="30000" dirty="0" smtClean="0"/>
              <a:t>th</a:t>
            </a:r>
            <a:r>
              <a:rPr lang="en-US" sz="2800" i="1" dirty="0" smtClean="0"/>
              <a:t> IHC/Tropical Cyclone Research Forum</a:t>
            </a:r>
            <a:endParaRPr lang="en-US" sz="2800" i="1" dirty="0"/>
          </a:p>
        </p:txBody>
      </p:sp>
      <p:sp>
        <p:nvSpPr>
          <p:cNvPr id="20482" name="Rectangle 3"/>
          <p:cNvSpPr>
            <a:spLocks noGrp="1" noChangeArrowheads="1"/>
          </p:cNvSpPr>
          <p:nvPr>
            <p:ph type="subTitle" idx="1"/>
          </p:nvPr>
        </p:nvSpPr>
        <p:spPr>
          <a:xfrm>
            <a:off x="649288" y="1104900"/>
            <a:ext cx="7621587" cy="1447800"/>
          </a:xfrm>
        </p:spPr>
        <p:txBody>
          <a:bodyPr/>
          <a:lstStyle/>
          <a:p>
            <a:pPr>
              <a:spcBef>
                <a:spcPct val="0"/>
              </a:spcBef>
            </a:pPr>
            <a:r>
              <a:rPr lang="en-US" sz="2400" b="1" dirty="0" smtClean="0">
                <a:cs typeface="Arial" charset="0"/>
              </a:rPr>
              <a:t>Representative Chaka Fattah</a:t>
            </a:r>
          </a:p>
          <a:p>
            <a:pPr>
              <a:spcBef>
                <a:spcPct val="0"/>
              </a:spcBef>
            </a:pPr>
            <a:r>
              <a:rPr lang="en-US" sz="2000" b="1" dirty="0" smtClean="0">
                <a:cs typeface="Arial" charset="0"/>
              </a:rPr>
              <a:t>U. S. House of Representatives Appropriations Committee</a:t>
            </a:r>
          </a:p>
          <a:p>
            <a:pPr>
              <a:spcBef>
                <a:spcPct val="0"/>
              </a:spcBef>
            </a:pPr>
            <a:r>
              <a:rPr lang="en-US" sz="2000" b="1" dirty="0" smtClean="0">
                <a:cs typeface="Arial" charset="0"/>
              </a:rPr>
              <a:t>Subcommittee on Commerce, Justice, Science, and</a:t>
            </a:r>
          </a:p>
          <a:p>
            <a:pPr>
              <a:spcBef>
                <a:spcPct val="0"/>
              </a:spcBef>
            </a:pPr>
            <a:r>
              <a:rPr lang="en-US" sz="2000" b="1" dirty="0" smtClean="0">
                <a:cs typeface="Arial" charset="0"/>
              </a:rPr>
              <a:t>related agencies (CJS)</a:t>
            </a:r>
          </a:p>
        </p:txBody>
      </p:sp>
      <p:sp>
        <p:nvSpPr>
          <p:cNvPr id="20483" name="Text Box 4"/>
          <p:cNvSpPr txBox="1">
            <a:spLocks noChangeArrowheads="1"/>
          </p:cNvSpPr>
          <p:nvPr/>
        </p:nvSpPr>
        <p:spPr bwMode="auto">
          <a:xfrm>
            <a:off x="649288" y="198438"/>
            <a:ext cx="7802562" cy="558800"/>
          </a:xfrm>
          <a:prstGeom prst="rect">
            <a:avLst/>
          </a:prstGeom>
          <a:noFill/>
          <a:ln w="12700">
            <a:noFill/>
            <a:miter lim="800000"/>
            <a:headEnd type="none" w="sm" len="sm"/>
            <a:tailEnd type="none" w="sm" len="sm"/>
          </a:ln>
        </p:spPr>
        <p:txBody>
          <a:bodyPr>
            <a:spAutoFit/>
          </a:bodyPr>
          <a:lstStyle/>
          <a:p>
            <a:pPr algn="ctr" eaLnBrk="0" hangingPunct="0">
              <a:lnSpc>
                <a:spcPct val="85000"/>
              </a:lnSpc>
            </a:pPr>
            <a:r>
              <a:rPr lang="en-US" sz="3600" dirty="0" smtClean="0"/>
              <a:t>Keynote Address</a:t>
            </a:r>
            <a:endParaRPr lang="en-US" sz="3600" dirty="0"/>
          </a:p>
        </p:txBody>
      </p:sp>
      <p:pic>
        <p:nvPicPr>
          <p:cNvPr id="2051" name="Picture 3" descr="S:\Data\CONFERENCES\IHC\IHC13\Images\220px-Chaka_Fattah_official_House_photo.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93891" y="2442452"/>
            <a:ext cx="2703806" cy="340589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0"/>
            <a:ext cx="5229225" cy="386715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3038" marR="0" indent="-173038" algn="l" defTabSz="914400" rtl="0" eaLnBrk="0" fontAlgn="base" latinLnBrk="0" hangingPunct="0">
              <a:lnSpc>
                <a:spcPct val="55000"/>
              </a:lnSpc>
              <a:spcBef>
                <a:spcPct val="30000"/>
              </a:spcBef>
              <a:spcAft>
                <a:spcPct val="30000"/>
              </a:spcAft>
              <a:buClrTx/>
              <a:buSzTx/>
              <a:buFontTx/>
              <a:buNone/>
              <a:tabLst>
                <a:tab pos="4572000" algn="l"/>
              </a:tabLst>
            </a:pPr>
            <a:endParaRPr kumimoji="0" lang="en-US" sz="2400" b="1" i="0" u="none" strike="noStrike" cap="none" normalizeH="0" baseline="0" smtClean="0">
              <a:ln>
                <a:noFill/>
              </a:ln>
              <a:solidFill>
                <a:schemeClr val="tx1"/>
              </a:solidFill>
              <a:effectLst/>
              <a:latin typeface="Arial" charset="0"/>
            </a:endParaRPr>
          </a:p>
        </p:txBody>
      </p:sp>
      <p:sp>
        <p:nvSpPr>
          <p:cNvPr id="3" name="Rectangle 2"/>
          <p:cNvSpPr/>
          <p:nvPr/>
        </p:nvSpPr>
        <p:spPr bwMode="auto">
          <a:xfrm>
            <a:off x="0" y="0"/>
            <a:ext cx="9144000" cy="6858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73038" marR="0" indent="-173038" algn="l" defTabSz="914400" rtl="0" eaLnBrk="0" fontAlgn="base" latinLnBrk="0" hangingPunct="0">
              <a:lnSpc>
                <a:spcPct val="55000"/>
              </a:lnSpc>
              <a:spcBef>
                <a:spcPct val="30000"/>
              </a:spcBef>
              <a:spcAft>
                <a:spcPct val="30000"/>
              </a:spcAft>
              <a:buClrTx/>
              <a:buSzTx/>
              <a:buFontTx/>
              <a:buNone/>
              <a:tabLst>
                <a:tab pos="4572000" algn="l"/>
              </a:tabLst>
            </a:pPr>
            <a:endParaRPr kumimoji="0" lang="en-US" sz="24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Text Box 8"/>
          <p:cNvSpPr txBox="1">
            <a:spLocks noChangeArrowheads="1"/>
          </p:cNvSpPr>
          <p:nvPr/>
        </p:nvSpPr>
        <p:spPr bwMode="auto">
          <a:xfrm>
            <a:off x="361950" y="1504950"/>
            <a:ext cx="8210550" cy="2738438"/>
          </a:xfrm>
          <a:prstGeom prst="rect">
            <a:avLst/>
          </a:prstGeom>
          <a:noFill/>
          <a:ln w="12700">
            <a:noFill/>
            <a:miter lim="800000"/>
            <a:headEnd type="none" w="sm" len="sm"/>
            <a:tailEnd type="none" w="sm" len="sm"/>
          </a:ln>
        </p:spPr>
        <p:txBody>
          <a:bodyPr>
            <a:spAutoFit/>
          </a:bodyPr>
          <a:lstStyle/>
          <a:p>
            <a:pPr algn="ctr" eaLnBrk="0" hangingPunct="0">
              <a:defRPr/>
            </a:pPr>
            <a:endParaRPr lang="en-US" sz="4000" dirty="0">
              <a:latin typeface="Arial" pitchFamily="34" charset="0"/>
            </a:endParaRPr>
          </a:p>
          <a:p>
            <a:pPr algn="ctr" eaLnBrk="0" hangingPunct="0">
              <a:defRPr/>
            </a:pPr>
            <a:r>
              <a:rPr lang="en-US" sz="4000" dirty="0">
                <a:latin typeface="Arial" pitchFamily="34" charset="0"/>
              </a:rPr>
              <a:t>BACK- UP SLIDES</a:t>
            </a:r>
          </a:p>
          <a:p>
            <a:pPr algn="ctr" eaLnBrk="0" hangingPunct="0">
              <a:defRPr/>
            </a:pPr>
            <a:endParaRPr lang="en-US" sz="2800" dirty="0">
              <a:latin typeface="+mn-lt"/>
            </a:endParaRPr>
          </a:p>
          <a:p>
            <a:pPr algn="ctr" eaLnBrk="0" hangingPunct="0">
              <a:defRPr/>
            </a:pPr>
            <a:endParaRPr lang="en-US" sz="3600" dirty="0">
              <a:latin typeface="+mn-lt"/>
            </a:endParaRPr>
          </a:p>
          <a:p>
            <a:pPr algn="ctr" eaLnBrk="0" hangingPunct="0">
              <a:defRPr/>
            </a:pPr>
            <a:endParaRPr lang="en-US" sz="2800" dirty="0">
              <a:latin typeface="+mn-lt"/>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body" idx="4294967295"/>
          </p:nvPr>
        </p:nvSpPr>
        <p:spPr>
          <a:xfrm>
            <a:off x="0" y="1477963"/>
            <a:ext cx="5649913" cy="4652962"/>
          </a:xfrm>
        </p:spPr>
        <p:txBody>
          <a:bodyPr/>
          <a:lstStyle/>
          <a:p>
            <a:pPr marL="230188" indent="-230188">
              <a:spcBef>
                <a:spcPts val="600"/>
              </a:spcBef>
              <a:spcAft>
                <a:spcPts val="600"/>
              </a:spcAft>
            </a:pPr>
            <a:r>
              <a:rPr lang="en-US" sz="2000" b="1" dirty="0" smtClean="0"/>
              <a:t>Hurricane Sandy is just the most recent example of the need to work together to provide improved services to help prevent injuries and the loss of life.</a:t>
            </a:r>
          </a:p>
          <a:p>
            <a:pPr marL="230188" indent="-230188">
              <a:spcBef>
                <a:spcPts val="600"/>
              </a:spcBef>
              <a:spcAft>
                <a:spcPts val="600"/>
              </a:spcAft>
            </a:pPr>
            <a:endParaRPr lang="en-US" sz="2200" b="1" dirty="0" smtClean="0"/>
          </a:p>
        </p:txBody>
      </p:sp>
      <p:sp>
        <p:nvSpPr>
          <p:cNvPr id="26626" name="Text Box 4"/>
          <p:cNvSpPr txBox="1">
            <a:spLocks noChangeArrowheads="1"/>
          </p:cNvSpPr>
          <p:nvPr/>
        </p:nvSpPr>
        <p:spPr bwMode="auto">
          <a:xfrm>
            <a:off x="649288" y="198438"/>
            <a:ext cx="7802562" cy="558800"/>
          </a:xfrm>
          <a:prstGeom prst="rect">
            <a:avLst/>
          </a:prstGeom>
          <a:noFill/>
          <a:ln w="12700">
            <a:noFill/>
            <a:miter lim="800000"/>
            <a:headEnd type="none" w="sm" len="sm"/>
            <a:tailEnd type="none" w="sm" len="sm"/>
          </a:ln>
        </p:spPr>
        <p:txBody>
          <a:bodyPr>
            <a:spAutoFit/>
          </a:bodyPr>
          <a:lstStyle/>
          <a:p>
            <a:pPr algn="ctr" eaLnBrk="0" hangingPunct="0">
              <a:lnSpc>
                <a:spcPct val="85000"/>
              </a:lnSpc>
            </a:pPr>
            <a:r>
              <a:rPr lang="en-US" sz="3600"/>
              <a:t>Reminder of Why Are We Here</a:t>
            </a:r>
          </a:p>
        </p:txBody>
      </p:sp>
      <p:sp>
        <p:nvSpPr>
          <p:cNvPr id="26627" name="Rectangle 3"/>
          <p:cNvSpPr>
            <a:spLocks noChangeArrowheads="1"/>
          </p:cNvSpPr>
          <p:nvPr/>
        </p:nvSpPr>
        <p:spPr bwMode="auto">
          <a:xfrm>
            <a:off x="6350" y="2781300"/>
            <a:ext cx="5746750" cy="4708981"/>
          </a:xfrm>
          <a:prstGeom prst="rect">
            <a:avLst/>
          </a:prstGeom>
          <a:noFill/>
          <a:ln w="9525">
            <a:noFill/>
            <a:miter lim="800000"/>
            <a:headEnd/>
            <a:tailEnd/>
          </a:ln>
        </p:spPr>
        <p:txBody>
          <a:bodyPr wrap="square">
            <a:spAutoFit/>
          </a:bodyPr>
          <a:lstStyle/>
          <a:p>
            <a:pPr marL="230188" indent="-230188" eaLnBrk="0" hangingPunct="0">
              <a:spcBef>
                <a:spcPts val="600"/>
              </a:spcBef>
              <a:spcAft>
                <a:spcPts val="600"/>
              </a:spcAft>
              <a:buFont typeface="Arial" charset="0"/>
              <a:buChar char="•"/>
            </a:pPr>
            <a:r>
              <a:rPr lang="en-US" sz="2000" dirty="0" smtClean="0"/>
              <a:t>We must build upon the synergy and collaboration we’ve achieved in </a:t>
            </a:r>
            <a:r>
              <a:rPr lang="en-US" sz="2000" dirty="0"/>
              <a:t>the tropical cyclone </a:t>
            </a:r>
            <a:r>
              <a:rPr lang="en-US" sz="2000" dirty="0" smtClean="0"/>
              <a:t>community over the last 5 years to reassess the gaps in our capabilities and adjust our priorities, as necessary, moving forward to:</a:t>
            </a:r>
          </a:p>
          <a:p>
            <a:pPr marL="687388" lvl="1" indent="-230188" eaLnBrk="0" hangingPunct="0">
              <a:spcBef>
                <a:spcPts val="600"/>
              </a:spcBef>
              <a:spcAft>
                <a:spcPts val="600"/>
              </a:spcAft>
              <a:buFont typeface="Courier New" pitchFamily="49" charset="0"/>
              <a:buChar char="o"/>
            </a:pPr>
            <a:r>
              <a:rPr lang="en-US" sz="2000" dirty="0" smtClean="0"/>
              <a:t>Ensure we get the “biggest bang for the buck” in a tough budgetary climate</a:t>
            </a:r>
          </a:p>
          <a:p>
            <a:pPr marL="687388" lvl="1" indent="-230188" eaLnBrk="0" hangingPunct="0">
              <a:spcBef>
                <a:spcPts val="600"/>
              </a:spcBef>
              <a:spcAft>
                <a:spcPts val="600"/>
              </a:spcAft>
              <a:buFont typeface="Courier New" pitchFamily="49" charset="0"/>
              <a:buChar char="o"/>
            </a:pPr>
            <a:r>
              <a:rPr lang="en-US" sz="2000" dirty="0" smtClean="0"/>
              <a:t>Ultimately, minimize the Nation’s vulnerability to natures most destructive forces</a:t>
            </a:r>
          </a:p>
          <a:p>
            <a:pPr marL="687388" lvl="1" indent="-230188" eaLnBrk="0" hangingPunct="0">
              <a:spcBef>
                <a:spcPts val="600"/>
              </a:spcBef>
              <a:spcAft>
                <a:spcPts val="600"/>
              </a:spcAft>
              <a:buFont typeface="Courier New" pitchFamily="49" charset="0"/>
              <a:buChar char="o"/>
            </a:pPr>
            <a:endParaRPr lang="en-US" sz="2000" dirty="0" smtClean="0"/>
          </a:p>
          <a:p>
            <a:pPr marL="687388" lvl="1" indent="-230188" eaLnBrk="0" hangingPunct="0">
              <a:spcBef>
                <a:spcPts val="600"/>
              </a:spcBef>
              <a:spcAft>
                <a:spcPts val="600"/>
              </a:spcAft>
              <a:buFont typeface="Courier New" pitchFamily="49" charset="0"/>
              <a:buChar char="o"/>
            </a:pPr>
            <a:endParaRPr lang="en-US" sz="2000" dirty="0"/>
          </a:p>
        </p:txBody>
      </p:sp>
      <p:pic>
        <p:nvPicPr>
          <p:cNvPr id="2050" name="Picture 2" descr="S:\Data\CONFERENCES\IHC\IHC13\Images\sandy ny subway thCA6F5C4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53100" y="1085850"/>
            <a:ext cx="2857500" cy="21336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S:\Data\CONFERENCES\IHC\IHC13\Images\sandy thCANPNOVL.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11850" y="2964090"/>
            <a:ext cx="2857500" cy="241935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S:\Data\CONFERENCES\IHC\IHC13\Images\sandy thCAPFV3YG.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97550" y="5135790"/>
            <a:ext cx="2857500" cy="160972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ChangeArrowheads="1"/>
          </p:cNvSpPr>
          <p:nvPr/>
        </p:nvSpPr>
        <p:spPr bwMode="auto">
          <a:xfrm>
            <a:off x="228600" y="5848350"/>
            <a:ext cx="8915400" cy="523875"/>
          </a:xfrm>
          <a:prstGeom prst="rect">
            <a:avLst/>
          </a:prstGeom>
          <a:noFill/>
          <a:ln w="12700">
            <a:noFill/>
            <a:miter lim="800000"/>
            <a:headEnd type="none" w="sm" len="sm"/>
            <a:tailEnd type="none" w="sm" len="sm"/>
          </a:ln>
        </p:spPr>
        <p:txBody>
          <a:bodyPr>
            <a:spAutoFit/>
          </a:bodyPr>
          <a:lstStyle/>
          <a:p>
            <a:pPr algn="ctr" eaLnBrk="0" hangingPunct="0"/>
            <a:r>
              <a:rPr lang="en-US" sz="2800" i="1" dirty="0" smtClean="0"/>
              <a:t>67</a:t>
            </a:r>
            <a:r>
              <a:rPr lang="en-US" sz="2800" i="1" baseline="30000" dirty="0" smtClean="0"/>
              <a:t>th</a:t>
            </a:r>
            <a:r>
              <a:rPr lang="en-US" sz="2800" i="1" dirty="0" smtClean="0"/>
              <a:t> IHC/Tropical Cyclone Research Forum</a:t>
            </a:r>
            <a:endParaRPr lang="en-US" sz="2800" i="1" dirty="0"/>
          </a:p>
        </p:txBody>
      </p:sp>
      <p:sp>
        <p:nvSpPr>
          <p:cNvPr id="20482" name="Rectangle 3"/>
          <p:cNvSpPr>
            <a:spLocks noGrp="1" noChangeArrowheads="1"/>
          </p:cNvSpPr>
          <p:nvPr>
            <p:ph type="subTitle" idx="1"/>
          </p:nvPr>
        </p:nvSpPr>
        <p:spPr>
          <a:xfrm>
            <a:off x="627063" y="1071563"/>
            <a:ext cx="7975600" cy="1052512"/>
          </a:xfrm>
        </p:spPr>
        <p:txBody>
          <a:bodyPr/>
          <a:lstStyle/>
          <a:p>
            <a:pPr>
              <a:spcBef>
                <a:spcPct val="0"/>
              </a:spcBef>
            </a:pPr>
            <a:r>
              <a:rPr lang="en-US" sz="2800" b="1" dirty="0" smtClean="0">
                <a:cs typeface="Arial" charset="0"/>
              </a:rPr>
              <a:t>Dr. Louis W. </a:t>
            </a:r>
            <a:r>
              <a:rPr lang="en-US" sz="2800" b="1" dirty="0" err="1" smtClean="0">
                <a:cs typeface="Arial" charset="0"/>
              </a:rPr>
              <a:t>Uccellini</a:t>
            </a:r>
            <a:endParaRPr lang="en-US" sz="2800" b="1" dirty="0" smtClean="0">
              <a:cs typeface="Arial" charset="0"/>
            </a:endParaRPr>
          </a:p>
          <a:p>
            <a:pPr>
              <a:spcBef>
                <a:spcPct val="0"/>
              </a:spcBef>
            </a:pPr>
            <a:r>
              <a:rPr lang="en-US" sz="2400" b="1" dirty="0" smtClean="0">
                <a:cs typeface="Arial" charset="0"/>
              </a:rPr>
              <a:t>NOAA Assistant Administrator for Weather Services</a:t>
            </a:r>
          </a:p>
          <a:p>
            <a:pPr>
              <a:spcBef>
                <a:spcPct val="0"/>
              </a:spcBef>
            </a:pPr>
            <a:r>
              <a:rPr lang="en-US" sz="2400" b="1" dirty="0" smtClean="0">
                <a:cs typeface="Arial" charset="0"/>
              </a:rPr>
              <a:t>Director, National Weather Service</a:t>
            </a:r>
          </a:p>
        </p:txBody>
      </p:sp>
      <p:sp>
        <p:nvSpPr>
          <p:cNvPr id="20483" name="Text Box 4"/>
          <p:cNvSpPr txBox="1">
            <a:spLocks noChangeArrowheads="1"/>
          </p:cNvSpPr>
          <p:nvPr/>
        </p:nvSpPr>
        <p:spPr bwMode="auto">
          <a:xfrm>
            <a:off x="649288" y="198438"/>
            <a:ext cx="7802562" cy="558800"/>
          </a:xfrm>
          <a:prstGeom prst="rect">
            <a:avLst/>
          </a:prstGeom>
          <a:noFill/>
          <a:ln w="12700">
            <a:noFill/>
            <a:miter lim="800000"/>
            <a:headEnd type="none" w="sm" len="sm"/>
            <a:tailEnd type="none" w="sm" len="sm"/>
          </a:ln>
        </p:spPr>
        <p:txBody>
          <a:bodyPr>
            <a:spAutoFit/>
          </a:bodyPr>
          <a:lstStyle/>
          <a:p>
            <a:pPr algn="ctr" eaLnBrk="0" hangingPunct="0">
              <a:lnSpc>
                <a:spcPct val="85000"/>
              </a:lnSpc>
            </a:pPr>
            <a:r>
              <a:rPr lang="en-US" sz="3600" dirty="0" smtClean="0"/>
              <a:t>Invited</a:t>
            </a:r>
            <a:r>
              <a:rPr lang="en-US" sz="3600" dirty="0" smtClean="0"/>
              <a:t> Comments</a:t>
            </a:r>
            <a:endParaRPr lang="en-US" sz="3600" dirty="0"/>
          </a:p>
        </p:txBody>
      </p:sp>
      <p:pic>
        <p:nvPicPr>
          <p:cNvPr id="1026" name="Picture 2" descr="S:\Data\CONFERENCES\IHC\IHC13\Images\louis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85964" y="2505074"/>
            <a:ext cx="2933661" cy="341947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S:\Data\CONFERENCES\IHC\IHC13\Images\th.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24449" y="3305175"/>
            <a:ext cx="3163661" cy="14763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idx="1"/>
          </p:nvPr>
        </p:nvSpPr>
        <p:spPr>
          <a:xfrm>
            <a:off x="0" y="1100138"/>
            <a:ext cx="9144000" cy="5643562"/>
          </a:xfrm>
        </p:spPr>
        <p:txBody>
          <a:bodyPr/>
          <a:lstStyle/>
          <a:p>
            <a:pPr>
              <a:lnSpc>
                <a:spcPct val="80000"/>
              </a:lnSpc>
              <a:buFont typeface="Wingdings" pitchFamily="2" charset="2"/>
              <a:buChar char="ü"/>
            </a:pPr>
            <a:r>
              <a:rPr lang="en-US" sz="2200" b="1" dirty="0" smtClean="0"/>
              <a:t>Assessed </a:t>
            </a:r>
            <a:r>
              <a:rPr lang="en-US" sz="2200" b="1" dirty="0" smtClean="0"/>
              <a:t>the progress in addressing the operational priorities of the operational centers (NHC, CPHC, and JTWC) and adjust future research priorities as needed</a:t>
            </a:r>
          </a:p>
          <a:p>
            <a:pPr>
              <a:lnSpc>
                <a:spcPct val="80000"/>
              </a:lnSpc>
              <a:buFont typeface="Wingdings" pitchFamily="2" charset="2"/>
              <a:buChar char="ü"/>
            </a:pPr>
            <a:r>
              <a:rPr lang="en-US" sz="2200" b="1" dirty="0" smtClean="0"/>
              <a:t>Reviewed </a:t>
            </a:r>
            <a:r>
              <a:rPr lang="en-US" sz="2200" b="1" dirty="0" smtClean="0"/>
              <a:t>ongoing numerical modeling initiatives within NOAA, Navy, NASA, and NSF</a:t>
            </a:r>
            <a:endParaRPr lang="en-US" sz="800" b="1" dirty="0" smtClean="0"/>
          </a:p>
          <a:p>
            <a:pPr>
              <a:lnSpc>
                <a:spcPct val="80000"/>
              </a:lnSpc>
              <a:buFont typeface="Wingdings" pitchFamily="2" charset="2"/>
              <a:buChar char="ü"/>
            </a:pPr>
            <a:r>
              <a:rPr lang="en-US" sz="2200" b="1" dirty="0" smtClean="0"/>
              <a:t>Received </a:t>
            </a:r>
            <a:r>
              <a:rPr lang="en-US" sz="2200" b="1" dirty="0" smtClean="0"/>
              <a:t>updates on Joint Hurricane </a:t>
            </a:r>
            <a:r>
              <a:rPr lang="en-US" sz="2200" b="1" dirty="0" err="1" smtClean="0"/>
              <a:t>Testbed</a:t>
            </a:r>
            <a:r>
              <a:rPr lang="en-US" sz="2200" b="1" dirty="0" smtClean="0"/>
              <a:t> projects ready for </a:t>
            </a:r>
          </a:p>
          <a:p>
            <a:pPr marL="0" indent="0">
              <a:lnSpc>
                <a:spcPct val="80000"/>
              </a:lnSpc>
              <a:buNone/>
            </a:pPr>
            <a:r>
              <a:rPr lang="en-US" sz="2200" b="1" dirty="0"/>
              <a:t> </a:t>
            </a:r>
            <a:r>
              <a:rPr lang="en-US" sz="2200" b="1" dirty="0" smtClean="0"/>
              <a:t>                                                                      transition from research </a:t>
            </a:r>
          </a:p>
          <a:p>
            <a:pPr marL="0" indent="0">
              <a:lnSpc>
                <a:spcPct val="80000"/>
              </a:lnSpc>
              <a:buNone/>
            </a:pPr>
            <a:r>
              <a:rPr lang="en-US" sz="2200" b="1" dirty="0"/>
              <a:t> </a:t>
            </a:r>
            <a:r>
              <a:rPr lang="en-US" sz="2200" b="1" dirty="0" smtClean="0"/>
              <a:t>                                                                            into operations</a:t>
            </a:r>
          </a:p>
          <a:p>
            <a:pPr marL="0" indent="0">
              <a:lnSpc>
                <a:spcPct val="80000"/>
              </a:lnSpc>
              <a:buNone/>
            </a:pPr>
            <a:endParaRPr lang="en-US" sz="2200" b="1" dirty="0" smtClean="0"/>
          </a:p>
          <a:p>
            <a:pPr>
              <a:lnSpc>
                <a:spcPct val="80000"/>
              </a:lnSpc>
              <a:buFont typeface="Wingdings" pitchFamily="2" charset="2"/>
              <a:buChar char="ü"/>
            </a:pPr>
            <a:r>
              <a:rPr lang="en-US" sz="2200" b="1" dirty="0" smtClean="0"/>
              <a:t>Explored </a:t>
            </a:r>
            <a:r>
              <a:rPr lang="en-US" sz="2200" b="1" dirty="0" smtClean="0"/>
              <a:t>other R&amp;D opportunities (modeling and observational) that will promote improvements in </a:t>
            </a:r>
          </a:p>
          <a:p>
            <a:pPr marL="0" indent="0">
              <a:lnSpc>
                <a:spcPct val="80000"/>
              </a:lnSpc>
              <a:buNone/>
            </a:pPr>
            <a:r>
              <a:rPr lang="en-US" sz="2200" b="1" dirty="0"/>
              <a:t> </a:t>
            </a:r>
            <a:r>
              <a:rPr lang="en-US" sz="2200" b="1" dirty="0" smtClean="0"/>
              <a:t>   forecasting and understanding of TCs </a:t>
            </a:r>
          </a:p>
          <a:p>
            <a:pPr marL="0" indent="0">
              <a:lnSpc>
                <a:spcPct val="80000"/>
              </a:lnSpc>
              <a:buNone/>
            </a:pPr>
            <a:r>
              <a:rPr lang="en-US" sz="2200" b="1" dirty="0"/>
              <a:t> </a:t>
            </a:r>
            <a:r>
              <a:rPr lang="en-US" sz="2200" b="1" dirty="0" smtClean="0"/>
              <a:t>   and their associated affects</a:t>
            </a:r>
            <a:endParaRPr lang="en-US" sz="2200" b="1" dirty="0"/>
          </a:p>
          <a:p>
            <a:pPr>
              <a:lnSpc>
                <a:spcPct val="80000"/>
              </a:lnSpc>
              <a:buFont typeface="Wingdings" pitchFamily="2" charset="2"/>
              <a:buChar char="ü"/>
            </a:pPr>
            <a:r>
              <a:rPr lang="en-US" sz="2200" b="1" dirty="0" smtClean="0"/>
              <a:t>Investigated </a:t>
            </a:r>
            <a:r>
              <a:rPr lang="en-US" sz="2200" b="1" dirty="0" smtClean="0"/>
              <a:t>the application of social </a:t>
            </a:r>
          </a:p>
          <a:p>
            <a:pPr marL="0" indent="0">
              <a:lnSpc>
                <a:spcPct val="80000"/>
              </a:lnSpc>
              <a:buNone/>
            </a:pPr>
            <a:r>
              <a:rPr lang="en-US" sz="2200" b="1" dirty="0"/>
              <a:t> </a:t>
            </a:r>
            <a:r>
              <a:rPr lang="en-US" sz="2200" b="1" dirty="0" smtClean="0"/>
              <a:t>   science to the TC forecast and warning </a:t>
            </a:r>
          </a:p>
          <a:p>
            <a:pPr marL="0" indent="0">
              <a:lnSpc>
                <a:spcPct val="80000"/>
              </a:lnSpc>
              <a:buNone/>
            </a:pPr>
            <a:r>
              <a:rPr lang="en-US" sz="2200" b="1" dirty="0"/>
              <a:t> </a:t>
            </a:r>
            <a:r>
              <a:rPr lang="en-US" sz="2200" b="1" dirty="0" smtClean="0"/>
              <a:t>   notification problem</a:t>
            </a:r>
          </a:p>
          <a:p>
            <a:pPr marL="0" indent="0">
              <a:lnSpc>
                <a:spcPct val="80000"/>
              </a:lnSpc>
              <a:buNone/>
            </a:pPr>
            <a:endParaRPr lang="en-US" sz="2200" b="1" dirty="0"/>
          </a:p>
          <a:p>
            <a:pPr>
              <a:lnSpc>
                <a:spcPct val="80000"/>
              </a:lnSpc>
            </a:pPr>
            <a:endParaRPr lang="en-US" sz="2200" b="1" dirty="0" smtClean="0"/>
          </a:p>
          <a:p>
            <a:pPr>
              <a:lnSpc>
                <a:spcPct val="80000"/>
              </a:lnSpc>
            </a:pPr>
            <a:endParaRPr lang="en-US" sz="2200" b="1" dirty="0"/>
          </a:p>
          <a:p>
            <a:pPr marL="0" indent="0">
              <a:lnSpc>
                <a:spcPct val="80000"/>
              </a:lnSpc>
              <a:buNone/>
            </a:pPr>
            <a:endParaRPr lang="en-US" sz="2200" dirty="0" smtClean="0"/>
          </a:p>
        </p:txBody>
      </p:sp>
      <p:sp>
        <p:nvSpPr>
          <p:cNvPr id="28674" name="Text Box 4"/>
          <p:cNvSpPr txBox="1">
            <a:spLocks noChangeArrowheads="1"/>
          </p:cNvSpPr>
          <p:nvPr/>
        </p:nvSpPr>
        <p:spPr bwMode="auto">
          <a:xfrm>
            <a:off x="649288" y="160338"/>
            <a:ext cx="7802562" cy="824841"/>
          </a:xfrm>
          <a:prstGeom prst="rect">
            <a:avLst/>
          </a:prstGeom>
          <a:noFill/>
          <a:ln w="12700">
            <a:noFill/>
            <a:miter lim="800000"/>
            <a:headEnd type="none" w="sm" len="sm"/>
            <a:tailEnd type="none" w="sm" len="sm"/>
          </a:ln>
        </p:spPr>
        <p:txBody>
          <a:bodyPr>
            <a:spAutoFit/>
          </a:bodyPr>
          <a:lstStyle/>
          <a:p>
            <a:pPr algn="ctr" eaLnBrk="0" hangingPunct="0">
              <a:lnSpc>
                <a:spcPct val="85000"/>
              </a:lnSpc>
            </a:pPr>
            <a:r>
              <a:rPr lang="en-US" sz="3600" dirty="0" smtClean="0"/>
              <a:t>Forum </a:t>
            </a:r>
            <a:r>
              <a:rPr lang="en-US" sz="3600" dirty="0" smtClean="0"/>
              <a:t>Objectives</a:t>
            </a:r>
          </a:p>
          <a:p>
            <a:pPr algn="ctr" eaLnBrk="0" hangingPunct="0">
              <a:lnSpc>
                <a:spcPct val="85000"/>
              </a:lnSpc>
            </a:pPr>
            <a:r>
              <a:rPr lang="en-US" sz="2000" dirty="0" smtClean="0"/>
              <a:t>What We Accomplished</a:t>
            </a:r>
            <a:endParaRPr lang="en-US" sz="2000" dirty="0"/>
          </a:p>
        </p:txBody>
      </p:sp>
      <p:pic>
        <p:nvPicPr>
          <p:cNvPr id="28675" name="Picture 4" descr="Joint Hurricane Testbed Logo"/>
          <p:cNvPicPr>
            <a:picLocks noChangeAspect="1" noChangeArrowheads="1"/>
          </p:cNvPicPr>
          <p:nvPr/>
        </p:nvPicPr>
        <p:blipFill>
          <a:blip r:embed="rId3" cstate="print"/>
          <a:srcRect/>
          <a:stretch>
            <a:fillRect/>
          </a:stretch>
        </p:blipFill>
        <p:spPr bwMode="auto">
          <a:xfrm>
            <a:off x="328609" y="2919412"/>
            <a:ext cx="5133975" cy="923924"/>
          </a:xfrm>
          <a:prstGeom prst="rect">
            <a:avLst/>
          </a:prstGeom>
          <a:noFill/>
          <a:ln w="9525">
            <a:noFill/>
            <a:miter lim="800000"/>
            <a:headEnd/>
            <a:tailEnd/>
          </a:ln>
        </p:spPr>
      </p:pic>
      <p:pic>
        <p:nvPicPr>
          <p:cNvPr id="1026" name="Picture 2" descr="S:\Data\CONFERENCES\IHC\IHC13\Images\SFMR thCAH1MISO.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15025" y="4452934"/>
            <a:ext cx="2857500" cy="19716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0" y="1323975"/>
            <a:ext cx="9144000" cy="4171950"/>
          </a:xfrm>
        </p:spPr>
        <p:txBody>
          <a:bodyPr/>
          <a:lstStyle/>
          <a:p>
            <a:pPr marL="230188" indent="-230188" algn="ctr">
              <a:spcBef>
                <a:spcPts val="0"/>
              </a:spcBef>
              <a:spcAft>
                <a:spcPts val="0"/>
              </a:spcAft>
              <a:buFontTx/>
              <a:buNone/>
              <a:defRPr/>
            </a:pPr>
            <a:r>
              <a:rPr lang="en-US" sz="2800" b="1" i="1" dirty="0" smtClean="0">
                <a:solidFill>
                  <a:schemeClr val="accent6">
                    <a:lumMod val="75000"/>
                  </a:schemeClr>
                </a:solidFill>
              </a:rPr>
              <a:t>The Emergency Response to Hurricane Sandy</a:t>
            </a:r>
          </a:p>
          <a:p>
            <a:pPr marL="230188" indent="-230188">
              <a:spcBef>
                <a:spcPts val="0"/>
              </a:spcBef>
              <a:spcAft>
                <a:spcPts val="0"/>
              </a:spcAft>
              <a:buFontTx/>
              <a:buNone/>
              <a:defRPr/>
            </a:pPr>
            <a:r>
              <a:rPr lang="en-US" sz="2400" b="1" dirty="0" smtClean="0"/>
              <a:t>     </a:t>
            </a:r>
          </a:p>
          <a:p>
            <a:pPr marL="230188" indent="-230188">
              <a:spcBef>
                <a:spcPts val="0"/>
              </a:spcBef>
              <a:spcAft>
                <a:spcPts val="0"/>
              </a:spcAft>
              <a:buFontTx/>
              <a:buNone/>
              <a:defRPr/>
            </a:pPr>
            <a:r>
              <a:rPr lang="en-US" sz="2400" b="1" dirty="0" smtClean="0"/>
              <a:t>    Moderator: Bryan Norcross, TWC Hurricane Specialist</a:t>
            </a:r>
          </a:p>
          <a:p>
            <a:pPr marL="230188" indent="-230188">
              <a:spcBef>
                <a:spcPts val="0"/>
              </a:spcBef>
              <a:spcAft>
                <a:spcPts val="0"/>
              </a:spcAft>
              <a:buFontTx/>
              <a:buNone/>
              <a:defRPr/>
            </a:pPr>
            <a:r>
              <a:rPr lang="en-US" sz="2400" b="1" dirty="0" smtClean="0"/>
              <a:t>    Panelists: Captain Thomas Scardino, NJ EM</a:t>
            </a:r>
          </a:p>
          <a:p>
            <a:pPr marL="230188" indent="-230188">
              <a:spcBef>
                <a:spcPts val="0"/>
              </a:spcBef>
              <a:spcAft>
                <a:spcPts val="0"/>
              </a:spcAft>
              <a:buFontTx/>
              <a:buNone/>
              <a:defRPr/>
            </a:pPr>
            <a:r>
              <a:rPr lang="en-US" sz="2400" b="1" dirty="0" smtClean="0"/>
              <a:t>                      </a:t>
            </a:r>
            <a:r>
              <a:rPr lang="en-US" sz="2400" b="1" dirty="0" smtClean="0"/>
              <a:t>Mr. Richard French</a:t>
            </a:r>
            <a:r>
              <a:rPr lang="en-US" sz="2400" b="1" dirty="0" smtClean="0"/>
              <a:t>, NYS </a:t>
            </a:r>
            <a:r>
              <a:rPr lang="en-US" sz="2400" b="1" dirty="0" smtClean="0"/>
              <a:t>EM</a:t>
            </a:r>
          </a:p>
          <a:p>
            <a:pPr marL="230188" indent="-230188" algn="ctr">
              <a:spcBef>
                <a:spcPts val="0"/>
              </a:spcBef>
              <a:spcAft>
                <a:spcPts val="0"/>
              </a:spcAft>
              <a:buFontTx/>
              <a:buNone/>
              <a:defRPr/>
            </a:pPr>
            <a:endParaRPr lang="en-US" sz="2000" dirty="0" smtClean="0"/>
          </a:p>
          <a:p>
            <a:pPr algn="ctr">
              <a:spcBef>
                <a:spcPts val="0"/>
              </a:spcBef>
              <a:spcAft>
                <a:spcPts val="0"/>
              </a:spcAft>
              <a:buFontTx/>
              <a:buNone/>
              <a:defRPr/>
            </a:pPr>
            <a:r>
              <a:rPr lang="en-US" sz="2800" b="1" dirty="0" smtClean="0">
                <a:solidFill>
                  <a:schemeClr val="accent6">
                    <a:lumMod val="75000"/>
                  </a:schemeClr>
                </a:solidFill>
              </a:rPr>
              <a:t>Senior Leader Panel</a:t>
            </a:r>
          </a:p>
          <a:p>
            <a:pPr algn="ctr">
              <a:spcBef>
                <a:spcPts val="0"/>
              </a:spcBef>
              <a:spcAft>
                <a:spcPts val="0"/>
              </a:spcAft>
              <a:buFontTx/>
              <a:buNone/>
              <a:defRPr/>
            </a:pPr>
            <a:r>
              <a:rPr lang="en-US" sz="2400" b="1" i="1" dirty="0" smtClean="0"/>
              <a:t>Tropical Cyclone Research: The View from the Top</a:t>
            </a:r>
          </a:p>
          <a:p>
            <a:pPr algn="ctr">
              <a:spcBef>
                <a:spcPts val="0"/>
              </a:spcBef>
              <a:spcAft>
                <a:spcPts val="0"/>
              </a:spcAft>
              <a:buFontTx/>
              <a:buNone/>
              <a:defRPr/>
            </a:pPr>
            <a:r>
              <a:rPr lang="en-US" sz="2400" b="1" dirty="0" smtClean="0"/>
              <a:t>Moderator</a:t>
            </a:r>
            <a:r>
              <a:rPr lang="en-US" sz="2400" b="1" dirty="0" smtClean="0"/>
              <a:t>: John D. Murphy (NWS/OST)</a:t>
            </a:r>
          </a:p>
          <a:p>
            <a:pPr algn="ctr">
              <a:spcBef>
                <a:spcPts val="0"/>
              </a:spcBef>
              <a:spcAft>
                <a:spcPts val="0"/>
              </a:spcAft>
              <a:buFontTx/>
              <a:buNone/>
              <a:defRPr/>
            </a:pPr>
            <a:endParaRPr lang="en-US" sz="2000" b="1" dirty="0" smtClean="0"/>
          </a:p>
          <a:p>
            <a:pPr algn="ctr">
              <a:spcBef>
                <a:spcPts val="0"/>
              </a:spcBef>
              <a:spcAft>
                <a:spcPts val="0"/>
              </a:spcAft>
              <a:buFontTx/>
              <a:buNone/>
              <a:defRPr/>
            </a:pPr>
            <a:r>
              <a:rPr lang="en-US" sz="2000" dirty="0" smtClean="0"/>
              <a:t>	</a:t>
            </a:r>
          </a:p>
          <a:p>
            <a:pPr>
              <a:spcBef>
                <a:spcPts val="0"/>
              </a:spcBef>
              <a:spcAft>
                <a:spcPts val="0"/>
              </a:spcAft>
              <a:buFontTx/>
              <a:buNone/>
              <a:defRPr/>
            </a:pPr>
            <a:r>
              <a:rPr lang="en-US" sz="2400" b="1" dirty="0" smtClean="0">
                <a:solidFill>
                  <a:srgbClr val="000080"/>
                </a:solidFill>
              </a:rPr>
              <a:t>	</a:t>
            </a:r>
          </a:p>
          <a:p>
            <a:pPr>
              <a:spcBef>
                <a:spcPts val="0"/>
              </a:spcBef>
              <a:spcAft>
                <a:spcPts val="0"/>
              </a:spcAft>
              <a:buFontTx/>
              <a:buNone/>
              <a:defRPr/>
            </a:pPr>
            <a:endParaRPr lang="en-US" sz="2000" b="1" dirty="0" smtClean="0"/>
          </a:p>
          <a:p>
            <a:pPr>
              <a:spcBef>
                <a:spcPts val="0"/>
              </a:spcBef>
              <a:spcAft>
                <a:spcPts val="0"/>
              </a:spcAft>
              <a:buFontTx/>
              <a:buNone/>
              <a:defRPr/>
            </a:pPr>
            <a:endParaRPr lang="en-US" sz="2000" b="1" dirty="0" smtClean="0"/>
          </a:p>
          <a:p>
            <a:pPr marL="230188" indent="-230188">
              <a:lnSpc>
                <a:spcPct val="120000"/>
              </a:lnSpc>
              <a:spcBef>
                <a:spcPts val="0"/>
              </a:spcBef>
              <a:spcAft>
                <a:spcPts val="0"/>
              </a:spcAft>
              <a:buFontTx/>
              <a:buNone/>
              <a:defRPr/>
            </a:pPr>
            <a:endParaRPr lang="en-US" sz="2400" b="1" dirty="0" smtClean="0">
              <a:solidFill>
                <a:srgbClr val="000099"/>
              </a:solidFill>
            </a:endParaRPr>
          </a:p>
        </p:txBody>
      </p:sp>
      <p:sp>
        <p:nvSpPr>
          <p:cNvPr id="32771" name="Text Box 4"/>
          <p:cNvSpPr txBox="1">
            <a:spLocks noChangeArrowheads="1"/>
          </p:cNvSpPr>
          <p:nvPr/>
        </p:nvSpPr>
        <p:spPr bwMode="auto">
          <a:xfrm>
            <a:off x="806450" y="198438"/>
            <a:ext cx="7802563" cy="558800"/>
          </a:xfrm>
          <a:prstGeom prst="rect">
            <a:avLst/>
          </a:prstGeom>
          <a:noFill/>
          <a:ln w="12700">
            <a:noFill/>
            <a:miter lim="800000"/>
            <a:headEnd type="none" w="sm" len="sm"/>
            <a:tailEnd type="none" w="sm" len="sm"/>
          </a:ln>
        </p:spPr>
        <p:txBody>
          <a:bodyPr>
            <a:spAutoFit/>
          </a:bodyPr>
          <a:lstStyle/>
          <a:p>
            <a:pPr algn="ctr" eaLnBrk="0" hangingPunct="0">
              <a:lnSpc>
                <a:spcPct val="85000"/>
              </a:lnSpc>
            </a:pPr>
            <a:r>
              <a:rPr lang="en-US" sz="3600" dirty="0" smtClean="0"/>
              <a:t>Forum </a:t>
            </a:r>
            <a:r>
              <a:rPr lang="en-US" sz="3600" dirty="0" smtClean="0"/>
              <a:t>Highlights</a:t>
            </a:r>
            <a:endParaRPr lang="en-US" sz="3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0" y="2133600"/>
            <a:ext cx="9144000" cy="4171950"/>
          </a:xfrm>
        </p:spPr>
        <p:txBody>
          <a:bodyPr/>
          <a:lstStyle/>
          <a:p>
            <a:pPr marL="230188" indent="-230188" algn="ctr">
              <a:spcBef>
                <a:spcPts val="0"/>
              </a:spcBef>
              <a:spcAft>
                <a:spcPts val="0"/>
              </a:spcAft>
              <a:buFontTx/>
              <a:buNone/>
              <a:defRPr/>
            </a:pPr>
            <a:r>
              <a:rPr lang="en-US" sz="2400" b="1" dirty="0" smtClean="0"/>
              <a:t>Working </a:t>
            </a:r>
            <a:r>
              <a:rPr lang="en-US" sz="2400" b="1" dirty="0" smtClean="0"/>
              <a:t>Group for Tropical Cyclone Research (WG/TCR)</a:t>
            </a:r>
          </a:p>
          <a:p>
            <a:pPr marL="230188" indent="-230188" algn="ctr">
              <a:spcBef>
                <a:spcPts val="0"/>
              </a:spcBef>
              <a:spcAft>
                <a:spcPts val="0"/>
              </a:spcAft>
              <a:buFontTx/>
              <a:buNone/>
              <a:defRPr/>
            </a:pPr>
            <a:r>
              <a:rPr lang="en-US" sz="2000" dirty="0" smtClean="0"/>
              <a:t>Comparison of the </a:t>
            </a:r>
            <a:r>
              <a:rPr lang="en-US" sz="2000" dirty="0" smtClean="0"/>
              <a:t>2008, 2010 </a:t>
            </a:r>
            <a:r>
              <a:rPr lang="en-US" sz="2000" dirty="0" smtClean="0"/>
              <a:t>and 2012 Snapshots of TC R&amp;D</a:t>
            </a:r>
          </a:p>
          <a:p>
            <a:pPr marL="230188" indent="-230188" algn="ctr">
              <a:spcBef>
                <a:spcPts val="0"/>
              </a:spcBef>
              <a:spcAft>
                <a:spcPts val="0"/>
              </a:spcAft>
              <a:buFontTx/>
              <a:buNone/>
              <a:defRPr/>
            </a:pPr>
            <a:endParaRPr lang="en-US" sz="2800" b="1" dirty="0" smtClean="0">
              <a:solidFill>
                <a:schemeClr val="accent6">
                  <a:lumMod val="75000"/>
                </a:schemeClr>
              </a:solidFill>
            </a:endParaRPr>
          </a:p>
          <a:p>
            <a:pPr algn="ctr">
              <a:spcBef>
                <a:spcPts val="0"/>
              </a:spcBef>
              <a:spcAft>
                <a:spcPts val="0"/>
              </a:spcAft>
              <a:buFontTx/>
              <a:buNone/>
              <a:defRPr/>
            </a:pPr>
            <a:r>
              <a:rPr lang="en-US" sz="2400" b="1" dirty="0" smtClean="0"/>
              <a:t>The Navy’s Model Development and Improvement Program/</a:t>
            </a:r>
          </a:p>
          <a:p>
            <a:pPr algn="ctr">
              <a:spcBef>
                <a:spcPts val="0"/>
              </a:spcBef>
              <a:spcAft>
                <a:spcPts val="0"/>
              </a:spcAft>
              <a:buFontTx/>
              <a:buNone/>
              <a:defRPr/>
            </a:pPr>
            <a:r>
              <a:rPr lang="en-US" sz="2400" b="1" dirty="0" smtClean="0"/>
              <a:t>Hurricane Forecast Improvement Program:</a:t>
            </a:r>
          </a:p>
          <a:p>
            <a:pPr algn="ctr">
              <a:spcBef>
                <a:spcPts val="0"/>
              </a:spcBef>
              <a:spcAft>
                <a:spcPts val="0"/>
              </a:spcAft>
              <a:buFontTx/>
              <a:buNone/>
              <a:defRPr/>
            </a:pPr>
            <a:r>
              <a:rPr lang="en-US" sz="2400" b="1" dirty="0" smtClean="0"/>
              <a:t>Supporting </a:t>
            </a:r>
            <a:r>
              <a:rPr lang="en-US" sz="2400" b="1" dirty="0" smtClean="0"/>
              <a:t>Talks</a:t>
            </a:r>
          </a:p>
          <a:p>
            <a:pPr algn="ctr">
              <a:spcBef>
                <a:spcPts val="0"/>
              </a:spcBef>
              <a:spcAft>
                <a:spcPts val="0"/>
              </a:spcAft>
              <a:buFontTx/>
              <a:buNone/>
              <a:defRPr/>
            </a:pPr>
            <a:endParaRPr lang="en-US" sz="2400" b="1" dirty="0" smtClean="0"/>
          </a:p>
          <a:p>
            <a:pPr marL="230188" indent="-230188" algn="ctr">
              <a:spcBef>
                <a:spcPts val="0"/>
              </a:spcBef>
              <a:spcAft>
                <a:spcPts val="0"/>
              </a:spcAft>
              <a:buFontTx/>
              <a:buNone/>
              <a:defRPr/>
            </a:pPr>
            <a:r>
              <a:rPr lang="en-US" sz="2400" b="1" dirty="0" smtClean="0"/>
              <a:t>Earth System Prediction Capability/</a:t>
            </a:r>
          </a:p>
          <a:p>
            <a:pPr marL="230188" indent="-230188" algn="ctr">
              <a:spcBef>
                <a:spcPts val="0"/>
              </a:spcBef>
              <a:spcAft>
                <a:spcPts val="0"/>
              </a:spcAft>
              <a:buFontTx/>
              <a:buNone/>
              <a:defRPr/>
            </a:pPr>
            <a:r>
              <a:rPr lang="en-US" sz="2400" b="1" dirty="0" smtClean="0"/>
              <a:t>Next-Generation Suite of Models:</a:t>
            </a:r>
          </a:p>
          <a:p>
            <a:pPr marL="230188" indent="-230188" algn="ctr">
              <a:spcBef>
                <a:spcPts val="0"/>
              </a:spcBef>
              <a:spcAft>
                <a:spcPts val="0"/>
              </a:spcAft>
              <a:buFontTx/>
              <a:buNone/>
              <a:defRPr/>
            </a:pPr>
            <a:r>
              <a:rPr lang="en-US" sz="2400" b="1" dirty="0" smtClean="0"/>
              <a:t>Supporting </a:t>
            </a:r>
            <a:r>
              <a:rPr lang="en-US" sz="2400" b="1" dirty="0" smtClean="0"/>
              <a:t>Talks</a:t>
            </a:r>
            <a:endParaRPr lang="en-US" sz="2400" b="1" dirty="0" smtClean="0"/>
          </a:p>
          <a:p>
            <a:pPr algn="ctr">
              <a:spcBef>
                <a:spcPts val="0"/>
              </a:spcBef>
              <a:spcAft>
                <a:spcPts val="0"/>
              </a:spcAft>
              <a:buFontTx/>
              <a:buNone/>
              <a:defRPr/>
            </a:pPr>
            <a:endParaRPr lang="en-US" sz="2000" dirty="0" smtClean="0"/>
          </a:p>
          <a:p>
            <a:pPr algn="ctr">
              <a:spcBef>
                <a:spcPts val="0"/>
              </a:spcBef>
              <a:spcAft>
                <a:spcPts val="0"/>
              </a:spcAft>
              <a:buFontTx/>
              <a:buNone/>
              <a:defRPr/>
            </a:pPr>
            <a:endParaRPr lang="en-US" sz="2000" b="1" dirty="0" smtClean="0"/>
          </a:p>
          <a:p>
            <a:pPr algn="ctr">
              <a:spcBef>
                <a:spcPts val="0"/>
              </a:spcBef>
              <a:spcAft>
                <a:spcPts val="0"/>
              </a:spcAft>
              <a:buFontTx/>
              <a:buNone/>
              <a:defRPr/>
            </a:pPr>
            <a:r>
              <a:rPr lang="en-US" sz="2000" dirty="0" smtClean="0"/>
              <a:t>	</a:t>
            </a:r>
          </a:p>
          <a:p>
            <a:pPr>
              <a:spcBef>
                <a:spcPts val="0"/>
              </a:spcBef>
              <a:spcAft>
                <a:spcPts val="0"/>
              </a:spcAft>
              <a:buFontTx/>
              <a:buNone/>
              <a:defRPr/>
            </a:pPr>
            <a:r>
              <a:rPr lang="en-US" sz="2400" b="1" dirty="0" smtClean="0">
                <a:solidFill>
                  <a:srgbClr val="000080"/>
                </a:solidFill>
              </a:rPr>
              <a:t>	</a:t>
            </a:r>
          </a:p>
          <a:p>
            <a:pPr>
              <a:spcBef>
                <a:spcPts val="0"/>
              </a:spcBef>
              <a:spcAft>
                <a:spcPts val="0"/>
              </a:spcAft>
              <a:buFontTx/>
              <a:buNone/>
              <a:defRPr/>
            </a:pPr>
            <a:endParaRPr lang="en-US" sz="2000" b="1" dirty="0" smtClean="0"/>
          </a:p>
          <a:p>
            <a:pPr>
              <a:spcBef>
                <a:spcPts val="0"/>
              </a:spcBef>
              <a:spcAft>
                <a:spcPts val="0"/>
              </a:spcAft>
              <a:buFontTx/>
              <a:buNone/>
              <a:defRPr/>
            </a:pPr>
            <a:endParaRPr lang="en-US" sz="2000" b="1" dirty="0" smtClean="0"/>
          </a:p>
          <a:p>
            <a:pPr marL="230188" indent="-230188">
              <a:lnSpc>
                <a:spcPct val="120000"/>
              </a:lnSpc>
              <a:spcBef>
                <a:spcPts val="0"/>
              </a:spcBef>
              <a:spcAft>
                <a:spcPts val="0"/>
              </a:spcAft>
              <a:buFontTx/>
              <a:buNone/>
              <a:defRPr/>
            </a:pPr>
            <a:endParaRPr lang="en-US" sz="2400" b="1" dirty="0" smtClean="0">
              <a:solidFill>
                <a:srgbClr val="000099"/>
              </a:solidFill>
            </a:endParaRPr>
          </a:p>
        </p:txBody>
      </p:sp>
      <p:sp>
        <p:nvSpPr>
          <p:cNvPr id="11267" name="Text Box 3"/>
          <p:cNvSpPr txBox="1">
            <a:spLocks noChangeArrowheads="1"/>
          </p:cNvSpPr>
          <p:nvPr/>
        </p:nvSpPr>
        <p:spPr bwMode="auto">
          <a:xfrm>
            <a:off x="247650" y="1058863"/>
            <a:ext cx="8648700" cy="584775"/>
          </a:xfrm>
          <a:prstGeom prst="rect">
            <a:avLst/>
          </a:prstGeom>
          <a:noFill/>
          <a:ln w="12700">
            <a:solidFill>
              <a:schemeClr val="accent6">
                <a:lumMod val="75000"/>
              </a:schemeClr>
            </a:solidFill>
            <a:miter lim="800000"/>
            <a:headEnd type="none" w="sm" len="sm"/>
            <a:tailEnd type="none" w="sm" len="sm"/>
          </a:ln>
        </p:spPr>
        <p:txBody>
          <a:bodyPr>
            <a:spAutoFit/>
          </a:bodyPr>
          <a:lstStyle/>
          <a:p>
            <a:pPr algn="ctr" eaLnBrk="0" hangingPunct="0">
              <a:defRPr/>
            </a:pPr>
            <a:r>
              <a:rPr lang="en-US" sz="3200" dirty="0" smtClean="0">
                <a:solidFill>
                  <a:schemeClr val="accent6">
                    <a:lumMod val="75000"/>
                  </a:schemeClr>
                </a:solidFill>
                <a:latin typeface="+mn-lt"/>
              </a:rPr>
              <a:t>Special Research Sessions</a:t>
            </a:r>
            <a:endParaRPr lang="en-US" sz="3200" dirty="0">
              <a:solidFill>
                <a:schemeClr val="accent6">
                  <a:lumMod val="75000"/>
                </a:schemeClr>
              </a:solidFill>
              <a:latin typeface="+mn-lt"/>
            </a:endParaRPr>
          </a:p>
        </p:txBody>
      </p:sp>
      <p:sp>
        <p:nvSpPr>
          <p:cNvPr id="32771" name="Text Box 4"/>
          <p:cNvSpPr txBox="1">
            <a:spLocks noChangeArrowheads="1"/>
          </p:cNvSpPr>
          <p:nvPr/>
        </p:nvSpPr>
        <p:spPr bwMode="auto">
          <a:xfrm>
            <a:off x="806450" y="198438"/>
            <a:ext cx="7802563" cy="558800"/>
          </a:xfrm>
          <a:prstGeom prst="rect">
            <a:avLst/>
          </a:prstGeom>
          <a:noFill/>
          <a:ln w="12700">
            <a:noFill/>
            <a:miter lim="800000"/>
            <a:headEnd type="none" w="sm" len="sm"/>
            <a:tailEnd type="none" w="sm" len="sm"/>
          </a:ln>
        </p:spPr>
        <p:txBody>
          <a:bodyPr>
            <a:spAutoFit/>
          </a:bodyPr>
          <a:lstStyle/>
          <a:p>
            <a:pPr algn="ctr" eaLnBrk="0" hangingPunct="0">
              <a:lnSpc>
                <a:spcPct val="85000"/>
              </a:lnSpc>
            </a:pPr>
            <a:r>
              <a:rPr lang="en-US" sz="3600" dirty="0" smtClean="0"/>
              <a:t>Forum </a:t>
            </a:r>
            <a:r>
              <a:rPr lang="en-US" sz="3600" dirty="0" smtClean="0"/>
              <a:t>Highlights</a:t>
            </a:r>
            <a:endParaRPr lang="en-US"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nowstorm.jpg"/>
          <p:cNvPicPr>
            <a:picLocks noChangeAspect="1"/>
          </p:cNvPicPr>
          <p:nvPr/>
        </p:nvPicPr>
        <p:blipFill>
          <a:blip r:embed="rId3" cstate="print"/>
          <a:stretch>
            <a:fillRect/>
          </a:stretch>
        </p:blipFill>
        <p:spPr>
          <a:xfrm>
            <a:off x="828676" y="1295399"/>
            <a:ext cx="7467600" cy="5173663"/>
          </a:xfrm>
          <a:prstGeom prst="rect">
            <a:avLst/>
          </a:prstGeom>
        </p:spPr>
      </p:pic>
      <p:sp>
        <p:nvSpPr>
          <p:cNvPr id="26625" name="Rectangle 2"/>
          <p:cNvSpPr>
            <a:spLocks noGrp="1" noChangeArrowheads="1"/>
          </p:cNvSpPr>
          <p:nvPr>
            <p:ph type="body" idx="4294967295"/>
          </p:nvPr>
        </p:nvSpPr>
        <p:spPr>
          <a:xfrm>
            <a:off x="0" y="5649913"/>
            <a:ext cx="9144000" cy="674687"/>
          </a:xfrm>
        </p:spPr>
        <p:txBody>
          <a:bodyPr/>
          <a:lstStyle/>
          <a:p>
            <a:pPr marL="230188" indent="-230188" algn="ctr">
              <a:spcBef>
                <a:spcPts val="600"/>
              </a:spcBef>
              <a:spcAft>
                <a:spcPts val="600"/>
              </a:spcAft>
              <a:buNone/>
            </a:pPr>
            <a:r>
              <a:rPr lang="en-US" sz="2000" b="1" dirty="0" smtClean="0">
                <a:solidFill>
                  <a:srgbClr val="FFFFFF"/>
                </a:solidFill>
              </a:rPr>
              <a:t>A late winter storm changed the Forum’s venue…</a:t>
            </a:r>
            <a:endParaRPr lang="en-US" sz="2000" b="1" dirty="0" smtClean="0">
              <a:solidFill>
                <a:srgbClr val="FFFFFF"/>
              </a:solidFill>
            </a:endParaRPr>
          </a:p>
          <a:p>
            <a:pPr marL="230188" indent="-230188">
              <a:spcBef>
                <a:spcPts val="600"/>
              </a:spcBef>
              <a:spcAft>
                <a:spcPts val="600"/>
              </a:spcAft>
            </a:pPr>
            <a:endParaRPr lang="en-US" sz="2200" b="1" dirty="0" smtClean="0"/>
          </a:p>
        </p:txBody>
      </p:sp>
      <p:sp>
        <p:nvSpPr>
          <p:cNvPr id="26626" name="Text Box 4"/>
          <p:cNvSpPr txBox="1">
            <a:spLocks noChangeArrowheads="1"/>
          </p:cNvSpPr>
          <p:nvPr/>
        </p:nvSpPr>
        <p:spPr bwMode="auto">
          <a:xfrm>
            <a:off x="649288" y="198438"/>
            <a:ext cx="7802562" cy="558800"/>
          </a:xfrm>
          <a:prstGeom prst="rect">
            <a:avLst/>
          </a:prstGeom>
          <a:noFill/>
          <a:ln w="12700">
            <a:noFill/>
            <a:miter lim="800000"/>
            <a:headEnd type="none" w="sm" len="sm"/>
            <a:tailEnd type="none" w="sm" len="sm"/>
          </a:ln>
        </p:spPr>
        <p:txBody>
          <a:bodyPr>
            <a:spAutoFit/>
          </a:bodyPr>
          <a:lstStyle/>
          <a:p>
            <a:pPr algn="ctr" eaLnBrk="0" hangingPunct="0">
              <a:lnSpc>
                <a:spcPct val="85000"/>
              </a:lnSpc>
            </a:pPr>
            <a:r>
              <a:rPr lang="en-US" sz="3600" dirty="0" smtClean="0"/>
              <a:t>Forum Highlights</a:t>
            </a:r>
            <a:endParaRPr lang="en-US" sz="3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4"/>
          <p:cNvSpPr txBox="1">
            <a:spLocks noChangeArrowheads="1"/>
          </p:cNvSpPr>
          <p:nvPr/>
        </p:nvSpPr>
        <p:spPr bwMode="auto">
          <a:xfrm>
            <a:off x="671513" y="198438"/>
            <a:ext cx="7802562" cy="563231"/>
          </a:xfrm>
          <a:prstGeom prst="rect">
            <a:avLst/>
          </a:prstGeom>
          <a:noFill/>
          <a:ln w="12700">
            <a:noFill/>
            <a:miter lim="800000"/>
            <a:headEnd type="none" w="sm" len="sm"/>
            <a:tailEnd type="none" w="sm" len="sm"/>
          </a:ln>
        </p:spPr>
        <p:txBody>
          <a:bodyPr>
            <a:spAutoFit/>
          </a:bodyPr>
          <a:lstStyle/>
          <a:p>
            <a:pPr algn="ctr" eaLnBrk="0" hangingPunct="0">
              <a:lnSpc>
                <a:spcPct val="85000"/>
              </a:lnSpc>
            </a:pPr>
            <a:r>
              <a:rPr lang="en-US" sz="3600" dirty="0" smtClean="0"/>
              <a:t>Forum </a:t>
            </a:r>
            <a:r>
              <a:rPr lang="en-US" sz="3600" dirty="0" smtClean="0"/>
              <a:t>Highlights</a:t>
            </a:r>
            <a:endParaRPr lang="en-US" sz="3600" dirty="0" smtClean="0"/>
          </a:p>
        </p:txBody>
      </p:sp>
      <p:sp>
        <p:nvSpPr>
          <p:cNvPr id="34819" name="Rectangle 2"/>
          <p:cNvSpPr txBox="1">
            <a:spLocks noChangeArrowheads="1"/>
          </p:cNvSpPr>
          <p:nvPr/>
        </p:nvSpPr>
        <p:spPr bwMode="auto">
          <a:xfrm>
            <a:off x="0" y="1828801"/>
            <a:ext cx="9144000" cy="2933699"/>
          </a:xfrm>
          <a:prstGeom prst="rect">
            <a:avLst/>
          </a:prstGeom>
          <a:noFill/>
          <a:ln w="9525">
            <a:noFill/>
            <a:miter lim="800000"/>
            <a:headEnd/>
            <a:tailEnd/>
          </a:ln>
        </p:spPr>
        <p:txBody>
          <a:bodyPr/>
          <a:lstStyle/>
          <a:p>
            <a:pPr marL="230188" indent="-230188" algn="ctr" eaLnBrk="0" hangingPunct="0"/>
            <a:r>
              <a:rPr lang="en-US" sz="3600" dirty="0" smtClean="0"/>
              <a:t>NSF </a:t>
            </a:r>
            <a:r>
              <a:rPr lang="en-US" sz="3600" dirty="0" smtClean="0"/>
              <a:t>Program Initiatives:</a:t>
            </a:r>
          </a:p>
          <a:p>
            <a:pPr marL="230188" indent="-230188" algn="ctr" eaLnBrk="0" hangingPunct="0"/>
            <a:r>
              <a:rPr lang="en-US" sz="3600" dirty="0" smtClean="0"/>
              <a:t>Supporting Talks</a:t>
            </a:r>
          </a:p>
          <a:p>
            <a:pPr marL="230188" indent="-230188" algn="ctr" eaLnBrk="0" hangingPunct="0">
              <a:spcBef>
                <a:spcPts val="0"/>
              </a:spcBef>
            </a:pPr>
            <a:endParaRPr lang="en-US" sz="2800" dirty="0" smtClean="0">
              <a:solidFill>
                <a:srgbClr val="22228B"/>
              </a:solidFill>
            </a:endParaRPr>
          </a:p>
          <a:p>
            <a:pPr marL="230188" indent="-230188" algn="ctr" eaLnBrk="0" hangingPunct="0">
              <a:spcBef>
                <a:spcPts val="0"/>
              </a:spcBef>
            </a:pPr>
            <a:r>
              <a:rPr lang="en-US" sz="2800" dirty="0" smtClean="0"/>
              <a:t>The </a:t>
            </a:r>
            <a:r>
              <a:rPr lang="en-US" sz="2800" dirty="0" smtClean="0"/>
              <a:t>2012 Forecast Season in Review</a:t>
            </a:r>
          </a:p>
          <a:p>
            <a:pPr marL="230188" indent="-230188" algn="ctr" eaLnBrk="0" hangingPunct="0">
              <a:spcBef>
                <a:spcPts val="0"/>
              </a:spcBef>
            </a:pPr>
            <a:r>
              <a:rPr lang="en-US" sz="2800" dirty="0" smtClean="0"/>
              <a:t>Joint Hurricane </a:t>
            </a:r>
            <a:r>
              <a:rPr lang="en-US" sz="2800" dirty="0" err="1" smtClean="0"/>
              <a:t>Testbed</a:t>
            </a:r>
            <a:r>
              <a:rPr lang="en-US" sz="2800" dirty="0" smtClean="0"/>
              <a:t> Project Updates, Parts 1 &amp; 2</a:t>
            </a:r>
          </a:p>
          <a:p>
            <a:pPr marL="230188" indent="-230188" algn="ctr" eaLnBrk="0" hangingPunct="0">
              <a:spcBef>
                <a:spcPts val="0"/>
              </a:spcBef>
            </a:pPr>
            <a:r>
              <a:rPr lang="en-US" sz="2800" dirty="0" smtClean="0"/>
              <a:t>TC Model Development and Technology </a:t>
            </a:r>
            <a:r>
              <a:rPr lang="en-US" sz="2800" dirty="0" smtClean="0"/>
              <a:t>Transfer</a:t>
            </a:r>
            <a:endParaRPr lang="en-US" sz="2800" dirty="0" smtClean="0"/>
          </a:p>
          <a:p>
            <a:pPr marL="230188" indent="-230188" algn="ctr" eaLnBrk="0" hangingPunct="0">
              <a:spcBef>
                <a:spcPts val="0"/>
              </a:spcBef>
            </a:pPr>
            <a:endParaRPr lang="en-US" sz="2800" dirty="0" smtClean="0"/>
          </a:p>
        </p:txBody>
      </p:sp>
      <p:sp>
        <p:nvSpPr>
          <p:cNvPr id="6" name="TextBox 5"/>
          <p:cNvSpPr txBox="1"/>
          <p:nvPr/>
        </p:nvSpPr>
        <p:spPr>
          <a:xfrm>
            <a:off x="752475" y="971550"/>
            <a:ext cx="7981950" cy="707886"/>
          </a:xfrm>
          <a:prstGeom prst="rect">
            <a:avLst/>
          </a:prstGeom>
          <a:noFill/>
        </p:spPr>
        <p:txBody>
          <a:bodyPr wrap="square" rtlCol="0">
            <a:spAutoFit/>
          </a:bodyPr>
          <a:lstStyle/>
          <a:p>
            <a:pPr algn="ctr"/>
            <a:r>
              <a:rPr lang="en-US" sz="4000" dirty="0" smtClean="0">
                <a:solidFill>
                  <a:srgbClr val="C00000"/>
                </a:solidFill>
              </a:rPr>
              <a:t>100% Virtual Participation</a:t>
            </a:r>
            <a:r>
              <a:rPr lang="en-US" sz="4000" dirty="0" smtClean="0">
                <a:solidFill>
                  <a:srgbClr val="C00000"/>
                </a:solidFill>
              </a:rPr>
              <a:t>!</a:t>
            </a:r>
            <a:endParaRPr lang="en-US" sz="4000" dirty="0" smtClean="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4"/>
          <p:cNvSpPr txBox="1">
            <a:spLocks noChangeArrowheads="1"/>
          </p:cNvSpPr>
          <p:nvPr/>
        </p:nvSpPr>
        <p:spPr bwMode="auto">
          <a:xfrm>
            <a:off x="663575" y="198438"/>
            <a:ext cx="7802563" cy="558800"/>
          </a:xfrm>
          <a:prstGeom prst="rect">
            <a:avLst/>
          </a:prstGeom>
          <a:noFill/>
          <a:ln w="12700">
            <a:noFill/>
            <a:miter lim="800000"/>
            <a:headEnd type="none" w="sm" len="sm"/>
            <a:tailEnd type="none" w="sm" len="sm"/>
          </a:ln>
        </p:spPr>
        <p:txBody>
          <a:bodyPr>
            <a:spAutoFit/>
          </a:bodyPr>
          <a:lstStyle/>
          <a:p>
            <a:pPr algn="ctr" eaLnBrk="0" hangingPunct="0">
              <a:lnSpc>
                <a:spcPct val="85000"/>
              </a:lnSpc>
            </a:pPr>
            <a:r>
              <a:rPr lang="en-US" sz="3600" dirty="0" smtClean="0"/>
              <a:t>Forum </a:t>
            </a:r>
            <a:r>
              <a:rPr lang="en-US" sz="3600" dirty="0" smtClean="0"/>
              <a:t>Highlights</a:t>
            </a:r>
            <a:endParaRPr lang="en-US" sz="3600" dirty="0"/>
          </a:p>
        </p:txBody>
      </p:sp>
      <p:sp>
        <p:nvSpPr>
          <p:cNvPr id="10245" name="Rectangle 6"/>
          <p:cNvSpPr>
            <a:spLocks noChangeArrowheads="1"/>
          </p:cNvSpPr>
          <p:nvPr/>
        </p:nvSpPr>
        <p:spPr bwMode="auto">
          <a:xfrm>
            <a:off x="0" y="1838325"/>
            <a:ext cx="9144000" cy="3585597"/>
          </a:xfrm>
          <a:prstGeom prst="rect">
            <a:avLst/>
          </a:prstGeom>
          <a:noFill/>
          <a:ln w="9525" algn="ctr">
            <a:noFill/>
            <a:miter lim="800000"/>
            <a:headEnd/>
            <a:tailEnd/>
          </a:ln>
        </p:spPr>
        <p:txBody>
          <a:bodyPr wrap="square">
            <a:spAutoFit/>
          </a:bodyPr>
          <a:lstStyle/>
          <a:p>
            <a:pPr marL="173038" indent="-173038" algn="ctr" eaLnBrk="0" hangingPunct="0">
              <a:spcBef>
                <a:spcPts val="0"/>
              </a:spcBef>
              <a:spcAft>
                <a:spcPts val="0"/>
              </a:spcAft>
              <a:tabLst>
                <a:tab pos="4572000" algn="l"/>
              </a:tabLst>
              <a:defRPr/>
            </a:pPr>
            <a:endParaRPr lang="en-US" dirty="0" smtClean="0">
              <a:solidFill>
                <a:schemeClr val="accent6">
                  <a:lumMod val="75000"/>
                </a:schemeClr>
              </a:solidFill>
              <a:latin typeface="Arial" pitchFamily="34" charset="0"/>
            </a:endParaRPr>
          </a:p>
          <a:p>
            <a:pPr marL="173038" indent="-173038" algn="ctr" eaLnBrk="0" hangingPunct="0">
              <a:spcBef>
                <a:spcPts val="0"/>
              </a:spcBef>
              <a:spcAft>
                <a:spcPts val="0"/>
              </a:spcAft>
              <a:tabLst>
                <a:tab pos="4572000" algn="l"/>
              </a:tabLst>
              <a:defRPr/>
            </a:pPr>
            <a:r>
              <a:rPr lang="en-US" dirty="0" smtClean="0">
                <a:latin typeface="Arial" pitchFamily="34" charset="0"/>
              </a:rPr>
              <a:t>Observations and Observing Strategies for </a:t>
            </a:r>
          </a:p>
          <a:p>
            <a:pPr marL="173038" indent="-173038" algn="ctr" eaLnBrk="0" hangingPunct="0">
              <a:spcBef>
                <a:spcPts val="0"/>
              </a:spcBef>
              <a:spcAft>
                <a:spcPts val="0"/>
              </a:spcAft>
              <a:tabLst>
                <a:tab pos="4572000" algn="l"/>
              </a:tabLst>
              <a:defRPr/>
            </a:pPr>
            <a:r>
              <a:rPr lang="en-US" dirty="0" smtClean="0">
                <a:latin typeface="Arial" pitchFamily="34" charset="0"/>
              </a:rPr>
              <a:t>Tropical Cyclones and their Environment  </a:t>
            </a:r>
            <a:endParaRPr lang="en-US" dirty="0">
              <a:latin typeface="Arial" pitchFamily="34" charset="0"/>
            </a:endParaRPr>
          </a:p>
          <a:p>
            <a:pPr marL="173038" indent="-173038" algn="ctr" eaLnBrk="0" hangingPunct="0">
              <a:spcBef>
                <a:spcPts val="0"/>
              </a:spcBef>
              <a:spcAft>
                <a:spcPts val="0"/>
              </a:spcAft>
              <a:tabLst>
                <a:tab pos="4572000" algn="l"/>
              </a:tabLst>
              <a:defRPr/>
            </a:pPr>
            <a:r>
              <a:rPr lang="en-US" dirty="0" smtClean="0">
                <a:latin typeface="Arial" pitchFamily="34" charset="0"/>
              </a:rPr>
              <a:t>Improvements in TC Forecast and Warning</a:t>
            </a:r>
          </a:p>
          <a:p>
            <a:pPr marL="173038" indent="-173038" algn="ctr" eaLnBrk="0" hangingPunct="0">
              <a:spcBef>
                <a:spcPts val="0"/>
              </a:spcBef>
              <a:spcAft>
                <a:spcPts val="0"/>
              </a:spcAft>
              <a:tabLst>
                <a:tab pos="4572000" algn="l"/>
              </a:tabLst>
              <a:defRPr/>
            </a:pPr>
            <a:r>
              <a:rPr lang="en-US" dirty="0" smtClean="0">
                <a:latin typeface="Arial" pitchFamily="34" charset="0"/>
              </a:rPr>
              <a:t> Products and Services </a:t>
            </a:r>
            <a:endParaRPr lang="en-US" dirty="0" smtClean="0">
              <a:latin typeface="Arial" pitchFamily="34" charset="0"/>
            </a:endParaRPr>
          </a:p>
          <a:p>
            <a:pPr marL="173038" indent="-173038" algn="ctr" eaLnBrk="0" hangingPunct="0">
              <a:spcBef>
                <a:spcPts val="0"/>
              </a:spcBef>
              <a:spcAft>
                <a:spcPts val="0"/>
              </a:spcAft>
              <a:tabLst>
                <a:tab pos="4572000" algn="l"/>
              </a:tabLst>
              <a:defRPr/>
            </a:pPr>
            <a:endParaRPr lang="en-US" dirty="0" smtClean="0">
              <a:latin typeface="Arial" pitchFamily="34" charset="0"/>
            </a:endParaRPr>
          </a:p>
          <a:p>
            <a:pPr marL="173038" indent="-173038" algn="ctr" eaLnBrk="0" hangingPunct="0">
              <a:spcBef>
                <a:spcPts val="0"/>
              </a:spcBef>
              <a:spcAft>
                <a:spcPts val="0"/>
              </a:spcAft>
              <a:tabLst>
                <a:tab pos="4572000" algn="l"/>
              </a:tabLst>
              <a:defRPr/>
            </a:pPr>
            <a:r>
              <a:rPr lang="en-US" dirty="0" smtClean="0">
                <a:latin typeface="Arial" pitchFamily="34" charset="0"/>
              </a:rPr>
              <a:t>Forum Luncheon</a:t>
            </a:r>
            <a:endParaRPr lang="en-US" dirty="0" smtClean="0">
              <a:latin typeface="Arial" pitchFamily="34" charset="0"/>
            </a:endParaRPr>
          </a:p>
          <a:p>
            <a:pPr marL="173038" indent="-173038" algn="ctr" eaLnBrk="0" hangingPunct="0">
              <a:spcBef>
                <a:spcPts val="0"/>
              </a:spcBef>
              <a:spcAft>
                <a:spcPts val="0"/>
              </a:spcAft>
              <a:tabLst>
                <a:tab pos="4572000" algn="l"/>
              </a:tabLst>
              <a:defRPr/>
            </a:pPr>
            <a:endParaRPr lang="en-US" dirty="0" smtClean="0">
              <a:solidFill>
                <a:schemeClr val="accent6">
                  <a:lumMod val="75000"/>
                </a:schemeClr>
              </a:solidFill>
              <a:latin typeface="Arial" pitchFamily="34" charset="0"/>
            </a:endParaRPr>
          </a:p>
          <a:p>
            <a:pPr marL="173038" indent="-173038" algn="ctr" eaLnBrk="0" hangingPunct="0">
              <a:spcBef>
                <a:spcPts val="0"/>
              </a:spcBef>
              <a:spcAft>
                <a:spcPts val="0"/>
              </a:spcAft>
              <a:tabLst>
                <a:tab pos="4572000" algn="l"/>
              </a:tabLst>
              <a:defRPr/>
            </a:pPr>
            <a:endParaRPr lang="en-US" sz="1100" dirty="0">
              <a:solidFill>
                <a:srgbClr val="000080"/>
              </a:solidFill>
              <a:latin typeface="Arial" pitchFamily="34" charset="0"/>
            </a:endParaRPr>
          </a:p>
          <a:p>
            <a:pPr marL="173038" indent="-173038" algn="ctr" eaLnBrk="0" hangingPunct="0">
              <a:spcBef>
                <a:spcPts val="0"/>
              </a:spcBef>
              <a:spcAft>
                <a:spcPts val="0"/>
              </a:spcAft>
              <a:tabLst>
                <a:tab pos="4572000" algn="l"/>
              </a:tabLst>
              <a:defRPr/>
            </a:pPr>
            <a:endParaRPr lang="en-US" dirty="0">
              <a:latin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02_summaries">
  <a:themeElements>
    <a:clrScheme name="02_summaries.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02_summaries.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73038" marR="0" indent="-173038" algn="l" defTabSz="914400" rtl="0" eaLnBrk="0" fontAlgn="base" latinLnBrk="0" hangingPunct="0">
          <a:lnSpc>
            <a:spcPct val="55000"/>
          </a:lnSpc>
          <a:spcBef>
            <a:spcPct val="30000"/>
          </a:spcBef>
          <a:spcAft>
            <a:spcPct val="30000"/>
          </a:spcAft>
          <a:buClrTx/>
          <a:buSzTx/>
          <a:buFontTx/>
          <a:buNone/>
          <a:tabLst>
            <a:tab pos="4572000" algn="l"/>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73038" marR="0" indent="-173038" algn="l" defTabSz="914400" rtl="0" eaLnBrk="0" fontAlgn="base" latinLnBrk="0" hangingPunct="0">
          <a:lnSpc>
            <a:spcPct val="55000"/>
          </a:lnSpc>
          <a:spcBef>
            <a:spcPct val="30000"/>
          </a:spcBef>
          <a:spcAft>
            <a:spcPct val="30000"/>
          </a:spcAft>
          <a:buClrTx/>
          <a:buSzTx/>
          <a:buFontTx/>
          <a:buNone/>
          <a:tabLst>
            <a:tab pos="4572000" algn="l"/>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02_summaries.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2_summaries.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2_summaries.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2_summaries.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2_summaries.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2_summaries.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2_summaries.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25565</TotalTime>
  <Words>1029</Words>
  <Application>Microsoft Office PowerPoint</Application>
  <PresentationFormat>On-screen Show (4:3)</PresentationFormat>
  <Paragraphs>202</Paragraphs>
  <Slides>22</Slides>
  <Notes>22</Notes>
  <HiddenSlides>1</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02_summaries</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OFCM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OFCM</dc:creator>
  <cp:lastModifiedBy>vspguest</cp:lastModifiedBy>
  <cp:revision>1552</cp:revision>
  <cp:lastPrinted>2013-03-01T17:37:28Z</cp:lastPrinted>
  <dcterms:created xsi:type="dcterms:W3CDTF">2000-07-17T19:13:09Z</dcterms:created>
  <dcterms:modified xsi:type="dcterms:W3CDTF">2013-03-07T19:47:58Z</dcterms:modified>
</cp:coreProperties>
</file>